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14" r:id="rId2"/>
    <p:sldId id="262" r:id="rId3"/>
    <p:sldId id="411" r:id="rId4"/>
    <p:sldId id="404" r:id="rId5"/>
    <p:sldId id="423" r:id="rId6"/>
    <p:sldId id="422" r:id="rId7"/>
    <p:sldId id="426" r:id="rId8"/>
    <p:sldId id="275" r:id="rId9"/>
    <p:sldId id="274" r:id="rId10"/>
    <p:sldId id="273" r:id="rId11"/>
    <p:sldId id="276" r:id="rId12"/>
    <p:sldId id="4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4"/>
    <p:restoredTop sz="78459"/>
  </p:normalViewPr>
  <p:slideViewPr>
    <p:cSldViewPr snapToGrid="0" snapToObjects="1">
      <p:cViewPr varScale="1">
        <p:scale>
          <a:sx n="85" d="100"/>
          <a:sy n="85" d="100"/>
        </p:scale>
        <p:origin x="46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A3A19-E6D0-0F46-B6FB-C54AC0F9B8C6}" type="datetimeFigureOut">
              <a:rPr lang="en-US" smtClean="0"/>
              <a:t>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343B4-F1D8-9C42-96CB-FE359B0AAB1A}" type="slidenum">
              <a:rPr lang="en-US" smtClean="0"/>
              <a:t>‹#›</a:t>
            </a:fld>
            <a:endParaRPr lang="en-US"/>
          </a:p>
        </p:txBody>
      </p:sp>
    </p:spTree>
    <p:extLst>
      <p:ext uri="{BB962C8B-B14F-4D97-AF65-F5344CB8AC3E}">
        <p14:creationId xmlns:p14="http://schemas.microsoft.com/office/powerpoint/2010/main" val="133829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1</a:t>
            </a:fld>
            <a:endParaRPr lang="en-US"/>
          </a:p>
        </p:txBody>
      </p:sp>
    </p:spTree>
    <p:extLst>
      <p:ext uri="{BB962C8B-B14F-4D97-AF65-F5344CB8AC3E}">
        <p14:creationId xmlns:p14="http://schemas.microsoft.com/office/powerpoint/2010/main" val="233881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It should be noted that although there is much that is thought-provoking about Buddhist teaching regarding no ‘self’ anywhere in our experience, the ‘self’ in question here (</a:t>
            </a:r>
            <a:r>
              <a:rPr lang="en-US" i="1" dirty="0" err="1">
                <a:latin typeface="Times New Roman" panose="02020603050405020304" pitchFamily="18" charset="0"/>
                <a:cs typeface="Times New Roman" panose="02020603050405020304" pitchFamily="18" charset="0"/>
              </a:rPr>
              <a:t>attā</a:t>
            </a:r>
            <a:r>
              <a:rPr lang="en-US" i="0" dirty="0">
                <a:latin typeface="Times New Roman" panose="02020603050405020304" pitchFamily="18" charset="0"/>
                <a:cs typeface="Times New Roman" panose="02020603050405020304" pitchFamily="18" charset="0"/>
              </a:rPr>
              <a:t>, or Sanskrit </a:t>
            </a:r>
            <a:r>
              <a:rPr lang="en-US" i="1" dirty="0" err="1">
                <a:latin typeface="Times New Roman" panose="02020603050405020304" pitchFamily="18" charset="0"/>
                <a:cs typeface="Times New Roman" panose="02020603050405020304" pitchFamily="18" charset="0"/>
              </a:rPr>
              <a:t>ātman</a:t>
            </a:r>
            <a:r>
              <a:rPr lang="en-US" i="0" dirty="0">
                <a:latin typeface="Times New Roman" panose="02020603050405020304" pitchFamily="18" charset="0"/>
                <a:cs typeface="Times New Roman" panose="02020603050405020304" pitchFamily="18" charset="0"/>
              </a:rPr>
              <a:t>) is a notion particular to Indian thought two-thousand years ago rather than, strictly speaking, anything exactly like Western philosophical notions of selfhood, or Judeo-Christian notions of a ‘soul’.</a:t>
            </a:r>
          </a:p>
          <a:p>
            <a:pPr algn="just"/>
            <a:r>
              <a:rPr lang="en-US" i="0" dirty="0">
                <a:latin typeface="Times New Roman" panose="02020603050405020304" pitchFamily="18" charset="0"/>
                <a:cs typeface="Times New Roman" panose="02020603050405020304" pitchFamily="18" charset="0"/>
              </a:rPr>
              <a:t>The early Buddhist texts discussed here are responding to Indian musings on transmigration, which seems to have been accepted as an undesirable fact of existence by most Indian thinkers in the middle of the first millennium BCE. Transmigration, on face value, requires an enduring ‘something’, one’s ‘self’, that transmigrates. As is still taught in forms of Hinduism today, liberation from this process is premised on locating and knowing the self (</a:t>
            </a:r>
            <a:r>
              <a:rPr lang="en-US" i="1" dirty="0" err="1">
                <a:latin typeface="Times New Roman" panose="02020603050405020304" pitchFamily="18" charset="0"/>
                <a:cs typeface="Times New Roman" panose="02020603050405020304" pitchFamily="18" charset="0"/>
              </a:rPr>
              <a:t>ātman</a:t>
            </a:r>
            <a:r>
              <a:rPr lang="en-US" i="0" dirty="0">
                <a:latin typeface="Times New Roman" panose="02020603050405020304" pitchFamily="18" charset="0"/>
                <a:cs typeface="Times New Roman" panose="02020603050405020304" pitchFamily="18" charset="0"/>
              </a:rPr>
              <a:t>), which if properly known is a source of special knowledge and power. In a sense, Buddhist teaching about not-self (Skt. </a:t>
            </a:r>
            <a:r>
              <a:rPr lang="en-US" i="1" dirty="0" err="1">
                <a:latin typeface="Times New Roman" panose="02020603050405020304" pitchFamily="18" charset="0"/>
                <a:cs typeface="Times New Roman" panose="02020603050405020304" pitchFamily="18" charset="0"/>
              </a:rPr>
              <a:t>anātman</a:t>
            </a:r>
            <a:r>
              <a:rPr lang="en-US" i="0" dirty="0">
                <a:latin typeface="Times New Roman" panose="02020603050405020304" pitchFamily="18" charset="0"/>
                <a:cs typeface="Times New Roman" panose="02020603050405020304" pitchFamily="18" charset="0"/>
              </a:rPr>
              <a:t>) is a rejection not simply of a self but of this kind of thinking entirely: liberation is not a process of finding ‘what we properly are’ apart from everything about us that changes, but rather a matter of transforming what we most obviously are from one state (ignorant, desirous, transmigratory) to another (informed, detached, liberated).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10</a:t>
            </a:fld>
            <a:endParaRPr lang="en-US"/>
          </a:p>
        </p:txBody>
      </p:sp>
    </p:spTree>
    <p:extLst>
      <p:ext uri="{BB962C8B-B14F-4D97-AF65-F5344CB8AC3E}">
        <p14:creationId xmlns:p14="http://schemas.microsoft.com/office/powerpoint/2010/main" val="23985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a:t>
            </a:r>
            <a:r>
              <a:rPr lang="en-US" i="1" dirty="0" err="1">
                <a:latin typeface="Times New Roman" panose="02020603050405020304" pitchFamily="18" charset="0"/>
                <a:cs typeface="Times New Roman" panose="02020603050405020304" pitchFamily="18" charset="0"/>
              </a:rPr>
              <a:t>Milindapañha</a:t>
            </a:r>
            <a:r>
              <a:rPr lang="en-US" i="0" dirty="0">
                <a:latin typeface="Times New Roman" panose="02020603050405020304" pitchFamily="18" charset="0"/>
                <a:cs typeface="Times New Roman" panose="02020603050405020304" pitchFamily="18" charset="0"/>
              </a:rPr>
              <a:t> is a celebrated text likely composed in the first century BCE; it does not involve the Buddha himself, but focuses on the debate between the monk </a:t>
            </a:r>
            <a:r>
              <a:rPr lang="en-US" i="0" dirty="0" err="1">
                <a:latin typeface="Times New Roman" panose="02020603050405020304" pitchFamily="18" charset="0"/>
                <a:cs typeface="Times New Roman" panose="02020603050405020304" pitchFamily="18" charset="0"/>
              </a:rPr>
              <a:t>Nāgasena</a:t>
            </a:r>
            <a:r>
              <a:rPr lang="en-US" i="0" dirty="0">
                <a:latin typeface="Times New Roman" panose="02020603050405020304" pitchFamily="18" charset="0"/>
                <a:cs typeface="Times New Roman" panose="02020603050405020304" pitchFamily="18" charset="0"/>
              </a:rPr>
              <a:t> and the inquisitive king </a:t>
            </a:r>
            <a:r>
              <a:rPr lang="en-US" i="0" dirty="0" err="1">
                <a:latin typeface="Times New Roman" panose="02020603050405020304" pitchFamily="18" charset="0"/>
                <a:cs typeface="Times New Roman" panose="02020603050405020304" pitchFamily="18" charset="0"/>
              </a:rPr>
              <a:t>Milinda</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Milinda</a:t>
            </a:r>
            <a:r>
              <a:rPr lang="en-US" i="0" dirty="0">
                <a:latin typeface="Times New Roman" panose="02020603050405020304" pitchFamily="18" charset="0"/>
                <a:cs typeface="Times New Roman" panose="02020603050405020304" pitchFamily="18" charset="0"/>
              </a:rPr>
              <a:t> himself is likely based on the King Menander I, a Greek-speaking king who ruled Bactria, the easternmost region of the Hellenic Greek world (roughly modern-day Afghanistan/Pakistan) in the second century BCE.</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material from the </a:t>
            </a:r>
            <a:r>
              <a:rPr lang="en-US" i="1" dirty="0" err="1">
                <a:latin typeface="Times New Roman" panose="02020603050405020304" pitchFamily="18" charset="0"/>
                <a:cs typeface="Times New Roman" panose="02020603050405020304" pitchFamily="18" charset="0"/>
              </a:rPr>
              <a:t>Milindapañha</a:t>
            </a:r>
            <a:r>
              <a:rPr lang="en-US" dirty="0">
                <a:latin typeface="Times New Roman" panose="02020603050405020304" pitchFamily="18" charset="0"/>
                <a:cs typeface="Times New Roman" panose="02020603050405020304" pitchFamily="18" charset="0"/>
              </a:rPr>
              <a:t> (ref. 3.5.5), as well as other extracts from this relatively long text, can be found here: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tipitaka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miln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miln.intro.kell.html</a:t>
            </a:r>
            <a:r>
              <a:rPr lang="en-US" dirty="0">
                <a:latin typeface="Times New Roman" panose="02020603050405020304" pitchFamily="18" charset="0"/>
                <a:cs typeface="Times New Roman" panose="02020603050405020304" pitchFamily="18" charset="0"/>
              </a:rPr>
              <a:t>. Another famous portion of the text (3.1.1) sees the monk </a:t>
            </a:r>
            <a:r>
              <a:rPr lang="en-US" dirty="0" err="1">
                <a:latin typeface="Times New Roman" panose="02020603050405020304" pitchFamily="18" charset="0"/>
                <a:cs typeface="Times New Roman" panose="02020603050405020304" pitchFamily="18" charset="0"/>
              </a:rPr>
              <a:t>Nāgasena</a:t>
            </a:r>
            <a:r>
              <a:rPr lang="en-US" dirty="0">
                <a:latin typeface="Times New Roman" panose="02020603050405020304" pitchFamily="18" charset="0"/>
                <a:cs typeface="Times New Roman" panose="02020603050405020304" pitchFamily="18" charset="0"/>
              </a:rPr>
              <a:t> compare a human being to a chariot: in the manner that we only ascribe the word ‘chariot’ to a conjunction of wheels, axel, carriage, yoke and other components, although nothing amidst these can be called ‘the chariot’, so too do we refer to a person only by knowing there to be a physical body, sensations, conceptualizations, volitions and consciousness (see next slide) in one place: the referent ‘person’ is not hidden among its components, but rather depends upon them for its existence.</a:t>
            </a:r>
          </a:p>
        </p:txBody>
      </p:sp>
      <p:sp>
        <p:nvSpPr>
          <p:cNvPr id="4" name="Slide Number Placeholder 3"/>
          <p:cNvSpPr>
            <a:spLocks noGrp="1"/>
          </p:cNvSpPr>
          <p:nvPr>
            <p:ph type="sldNum" sz="quarter" idx="5"/>
          </p:nvPr>
        </p:nvSpPr>
        <p:spPr/>
        <p:txBody>
          <a:bodyPr/>
          <a:lstStyle/>
          <a:p>
            <a:fld id="{CF746696-8B64-E940-A2CF-05F6C993981B}" type="slidenum">
              <a:rPr lang="en-US" smtClean="0"/>
              <a:t>11</a:t>
            </a:fld>
            <a:endParaRPr lang="en-US"/>
          </a:p>
        </p:txBody>
      </p:sp>
    </p:spTree>
    <p:extLst>
      <p:ext uri="{BB962C8B-B14F-4D97-AF65-F5344CB8AC3E}">
        <p14:creationId xmlns:p14="http://schemas.microsoft.com/office/powerpoint/2010/main" val="159196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This session has tried to remain focused on the Buddha as philosopher, and Buddhism as philosophy, in early Buddhist thought. What we have not touched are any of the incredibly influential (sometimes mind-bending) traditions of philosophy that developed later in Buddhist circles, in India and beyond, for example:</a:t>
            </a: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Abhidharma</a:t>
            </a:r>
            <a:r>
              <a:rPr lang="en-US" dirty="0">
                <a:latin typeface="Times New Roman" panose="02020603050405020304" pitchFamily="18" charset="0"/>
                <a:cs typeface="Times New Roman" panose="02020603050405020304" pitchFamily="18" charset="0"/>
              </a:rPr>
              <a:t> – the very broad tradition of unpacking the different things that exist (‘ontology’) according to early Buddhist discourses.</a:t>
            </a: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Madhyamaka</a:t>
            </a:r>
            <a:r>
              <a:rPr lang="en-US" dirty="0">
                <a:latin typeface="Times New Roman" panose="02020603050405020304" pitchFamily="18" charset="0"/>
                <a:cs typeface="Times New Roman" panose="02020603050405020304" pitchFamily="18" charset="0"/>
              </a:rPr>
              <a:t> – the Mahāyāna Buddhist school dedicated to exploring an enigmatic ‘middle’ position between affirming the existence and non-existence of things</a:t>
            </a: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Yogācāra</a:t>
            </a:r>
            <a:r>
              <a:rPr lang="en-US" dirty="0">
                <a:latin typeface="Times New Roman" panose="02020603050405020304" pitchFamily="18" charset="0"/>
                <a:cs typeface="Times New Roman" panose="02020603050405020304" pitchFamily="18" charset="0"/>
              </a:rPr>
              <a:t> – often presented as an ‘idealistic’ school of Mahāyāna Buddhist thought, which holds that the basis for our reality is the distorted imagination of our minds.</a:t>
            </a:r>
          </a:p>
          <a:p>
            <a:pPr algn="just"/>
            <a:r>
              <a:rPr lang="en-US" dirty="0">
                <a:latin typeface="Times New Roman" panose="02020603050405020304" pitchFamily="18" charset="0"/>
                <a:cs typeface="Times New Roman" panose="02020603050405020304" pitchFamily="18" charset="0"/>
              </a:rPr>
              <a:t>Buddhist philosophers in India were also particularly stimulated by epistemology: the study of how we can arrive at reliable knowledge about anything. All of these traditions in Buddhism understand the Buddha to be their guiding authority, but none would crudely </a:t>
            </a:r>
            <a:r>
              <a:rPr lang="en-US" i="1" dirty="0">
                <a:latin typeface="Times New Roman" panose="02020603050405020304" pitchFamily="18" charset="0"/>
                <a:cs typeface="Times New Roman" panose="02020603050405020304" pitchFamily="18" charset="0"/>
              </a:rPr>
              <a:t>reduce</a:t>
            </a:r>
            <a:r>
              <a:rPr lang="en-US" dirty="0">
                <a:latin typeface="Times New Roman" panose="02020603050405020304" pitchFamily="18" charset="0"/>
                <a:cs typeface="Times New Roman" panose="02020603050405020304" pitchFamily="18" charset="0"/>
              </a:rPr>
              <a:t> the Buddha to what we in the West would simply call ’a philosopher’.</a:t>
            </a:r>
          </a:p>
        </p:txBody>
      </p:sp>
      <p:sp>
        <p:nvSpPr>
          <p:cNvPr id="4" name="Slide Number Placeholder 3"/>
          <p:cNvSpPr>
            <a:spLocks noGrp="1"/>
          </p:cNvSpPr>
          <p:nvPr>
            <p:ph type="sldNum" sz="quarter" idx="5"/>
          </p:nvPr>
        </p:nvSpPr>
        <p:spPr/>
        <p:txBody>
          <a:bodyPr/>
          <a:lstStyle/>
          <a:p>
            <a:fld id="{B32780A0-D075-5944-8254-9C42E1ED32DA}" type="slidenum">
              <a:rPr lang="en-US" smtClean="0"/>
              <a:t>12</a:t>
            </a:fld>
            <a:endParaRPr lang="en-US"/>
          </a:p>
        </p:txBody>
      </p:sp>
    </p:spTree>
    <p:extLst>
      <p:ext uri="{BB962C8B-B14F-4D97-AF65-F5344CB8AC3E}">
        <p14:creationId xmlns:p14="http://schemas.microsoft.com/office/powerpoint/2010/main" val="219600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another Buddha from </a:t>
            </a:r>
            <a:r>
              <a:rPr lang="en-US" dirty="0" err="1">
                <a:latin typeface="Times New Roman" panose="02020603050405020304" pitchFamily="18" charset="0"/>
                <a:cs typeface="Times New Roman" panose="02020603050405020304" pitchFamily="18" charset="0"/>
              </a:rPr>
              <a:t>Gandhāra</a:t>
            </a:r>
            <a:r>
              <a:rPr lang="en-US" dirty="0">
                <a:latin typeface="Times New Roman" panose="02020603050405020304" pitchFamily="18" charset="0"/>
                <a:cs typeface="Times New Roman" panose="02020603050405020304" pitchFamily="18" charset="0"/>
              </a:rPr>
              <a:t>, dated to roughly the third century CE. See slides in the first session for more on this region.</a:t>
            </a:r>
          </a:p>
          <a:p>
            <a:pPr algn="just"/>
            <a:r>
              <a:rPr lang="en-US" dirty="0">
                <a:latin typeface="Times New Roman" panose="02020603050405020304" pitchFamily="18" charset="0"/>
                <a:cs typeface="Times New Roman" panose="02020603050405020304" pitchFamily="18" charset="0"/>
              </a:rPr>
              <a:t>Undoubtedly, the Buddha in early Buddhist literature often engages with his followers, as well as other teachers and thinkers, as something like a philosopher, and teachers or persuades them through argument and critical thinking (for example, in discourses [</a:t>
            </a:r>
            <a:r>
              <a:rPr lang="en-US" i="1" dirty="0">
                <a:latin typeface="Times New Roman" panose="02020603050405020304" pitchFamily="18" charset="0"/>
                <a:cs typeface="Times New Roman" panose="02020603050405020304" pitchFamily="18" charset="0"/>
              </a:rPr>
              <a:t>sutta</a:t>
            </a:r>
            <a:r>
              <a:rPr lang="en-US" i="0" dirty="0">
                <a:latin typeface="Times New Roman" panose="02020603050405020304" pitchFamily="18" charset="0"/>
                <a:cs typeface="Times New Roman" panose="02020603050405020304" pitchFamily="18" charset="0"/>
              </a:rPr>
              <a:t>s] preserved in the Pāli Canon). However, he is also no stranger to the use of conversion through spectacle. The Buddha is here depicted performing the ‘double miracle’ of producing both fire (from his upper body) and water (from his lower body) at the same time, which he is reported to have done to impress and demonstrate his superiority over rival teachers, whose supernatural powers were not so great. This relates to the very ancient Indian idea that the achievement of ascetical or intellectual prowess correlates with the achievement of supernatural power/s.</a:t>
            </a:r>
            <a:endParaRPr lang="en-US" i="0" dirty="0"/>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313449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Burnouf’s 1844 </a:t>
            </a:r>
            <a:r>
              <a:rPr lang="en-US" i="1" dirty="0">
                <a:latin typeface="Times New Roman" panose="02020603050405020304" pitchFamily="18" charset="0"/>
                <a:cs typeface="Times New Roman" panose="02020603050405020304" pitchFamily="18" charset="0"/>
              </a:rPr>
              <a:t>Introduction </a:t>
            </a:r>
            <a:r>
              <a:rPr lang="en-US" i="1" dirty="0" err="1">
                <a:latin typeface="Times New Roman" panose="02020603050405020304" pitchFamily="18" charset="0"/>
                <a:cs typeface="Times New Roman" panose="02020603050405020304" pitchFamily="18" charset="0"/>
              </a:rPr>
              <a:t>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l’histoire</a:t>
            </a:r>
            <a:r>
              <a:rPr lang="en-US" i="1" dirty="0">
                <a:latin typeface="Times New Roman" panose="02020603050405020304" pitchFamily="18" charset="0"/>
                <a:cs typeface="Times New Roman" panose="02020603050405020304" pitchFamily="18" charset="0"/>
              </a:rPr>
              <a:t> du </a:t>
            </a:r>
            <a:r>
              <a:rPr lang="en-US" i="1" dirty="0" err="1">
                <a:latin typeface="Times New Roman" panose="02020603050405020304" pitchFamily="18" charset="0"/>
                <a:cs typeface="Times New Roman" panose="02020603050405020304" pitchFamily="18" charset="0"/>
              </a:rPr>
              <a:t>Buddhisme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indien</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was the first Western, book-length introduction to Buddhism, Indian or otherwise. Understandably, it has been an incredibly influential work; also understandably, much of what it has to say about Buddhism is now somewhat dated. Burnouf is perhaps significant for having been an early author to write about the Buddha not as a founder of a religious tradition, or anything like a ‘messianic’ revealer of truths, and more as a ‘philosopher.’</a:t>
            </a:r>
            <a:endParaRPr lang="en-US" i="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Grayling’s 2013 book goes on to refer to Buddhism ‘in its original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form’ (p.299), which repeats a common error: no scholar believes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Buddhism to be the ‘original’ form of Buddhism, for myriad reasons, and even teachers in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tradition concede that their traditions is not </a:t>
            </a:r>
            <a:r>
              <a:rPr lang="en-US" i="1" dirty="0">
                <a:latin typeface="Times New Roman" panose="02020603050405020304" pitchFamily="18" charset="0"/>
                <a:cs typeface="Times New Roman" panose="02020603050405020304" pitchFamily="18" charset="0"/>
              </a:rPr>
              <a:t>exactly</a:t>
            </a:r>
            <a:r>
              <a:rPr lang="en-US" dirty="0">
                <a:latin typeface="Times New Roman" panose="02020603050405020304" pitchFamily="18" charset="0"/>
                <a:cs typeface="Times New Roman" panose="02020603050405020304" pitchFamily="18" charset="0"/>
              </a:rPr>
              <a:t> the same as what existed in India over two thousand years ago. Be cautious when it comes to statements about Buddhism made by learned specialists in other academic fields!</a:t>
            </a:r>
          </a:p>
        </p:txBody>
      </p:sp>
      <p:sp>
        <p:nvSpPr>
          <p:cNvPr id="4" name="Slide Number Placeholder 3"/>
          <p:cNvSpPr>
            <a:spLocks noGrp="1"/>
          </p:cNvSpPr>
          <p:nvPr>
            <p:ph type="sldNum" sz="quarter" idx="5"/>
          </p:nvPr>
        </p:nvSpPr>
        <p:spPr/>
        <p:txBody>
          <a:bodyPr/>
          <a:lstStyle/>
          <a:p>
            <a:fld id="{B32780A0-D075-5944-8254-9C42E1ED32DA}" type="slidenum">
              <a:rPr lang="en-US" smtClean="0"/>
              <a:t>3</a:t>
            </a:fld>
            <a:endParaRPr lang="en-US"/>
          </a:p>
        </p:txBody>
      </p:sp>
    </p:spTree>
    <p:extLst>
      <p:ext uri="{BB962C8B-B14F-4D97-AF65-F5344CB8AC3E}">
        <p14:creationId xmlns:p14="http://schemas.microsoft.com/office/powerpoint/2010/main" val="197008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Some sources (for example, Richard Gray’s WJEC/</a:t>
            </a:r>
            <a:r>
              <a:rPr lang="en-US" dirty="0" err="1">
                <a:latin typeface="Times New Roman" panose="02020603050405020304" pitchFamily="18" charset="0"/>
                <a:cs typeface="Times New Roman" panose="02020603050405020304" pitchFamily="18" charset="0"/>
              </a:rPr>
              <a:t>Eduqas</a:t>
            </a:r>
            <a:r>
              <a:rPr lang="en-US" dirty="0">
                <a:latin typeface="Times New Roman" panose="02020603050405020304" pitchFamily="18" charset="0"/>
                <a:cs typeface="Times New Roman" panose="02020603050405020304" pitchFamily="18" charset="0"/>
              </a:rPr>
              <a:t> AS textbook </a:t>
            </a:r>
            <a:r>
              <a:rPr lang="en-US" i="1" dirty="0">
                <a:latin typeface="Times New Roman" panose="02020603050405020304" pitchFamily="18" charset="0"/>
                <a:cs typeface="Times New Roman" panose="02020603050405020304" pitchFamily="18" charset="0"/>
              </a:rPr>
              <a:t>Buddhism</a:t>
            </a:r>
            <a:r>
              <a:rPr lang="en-US" dirty="0">
                <a:latin typeface="Times New Roman" panose="02020603050405020304" pitchFamily="18" charset="0"/>
                <a:cs typeface="Times New Roman" panose="02020603050405020304" pitchFamily="18" charset="0"/>
              </a:rPr>
              <a:t>) present the Buddha as having been born into an India already home to something reliably called ‘Hinduism’. This is a problematic claim: for one thing, traditions of renunciation associated with Hinduism (for example the </a:t>
            </a:r>
            <a:r>
              <a:rPr lang="en-US" i="1" dirty="0" err="1">
                <a:latin typeface="Times New Roman" panose="02020603050405020304" pitchFamily="18" charset="0"/>
                <a:cs typeface="Times New Roman" panose="02020603050405020304" pitchFamily="18" charset="0"/>
              </a:rPr>
              <a:t>saṃnyāsin</a:t>
            </a:r>
            <a:r>
              <a:rPr lang="en-US" i="0" dirty="0">
                <a:latin typeface="Times New Roman" panose="02020603050405020304" pitchFamily="18" charset="0"/>
                <a:cs typeface="Times New Roman" panose="02020603050405020304" pitchFamily="18" charset="0"/>
              </a:rPr>
              <a:t>, as one of four stages of a Brahmin’s life) are undoubtedly features of later Indian history. It is more accurate, perhaps, to say that Buddhism emerged in an India that knew Vedic religion and traditions of ‘Brahmanism’, which are foundational for what scholars eventually call ‘Hinduism.’</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The image is a C19th depiction of the Buddha, from Thailand. This is the emaciated </a:t>
            </a:r>
            <a:r>
              <a:rPr lang="en-US" i="0" dirty="0" err="1">
                <a:latin typeface="Times New Roman" panose="02020603050405020304" pitchFamily="18" charset="0"/>
                <a:cs typeface="Times New Roman" panose="02020603050405020304" pitchFamily="18" charset="0"/>
              </a:rPr>
              <a:t>Siddhārtha</a:t>
            </a:r>
            <a:r>
              <a:rPr lang="en-US" i="0" dirty="0">
                <a:latin typeface="Times New Roman" panose="02020603050405020304" pitchFamily="18" charset="0"/>
                <a:cs typeface="Times New Roman" panose="02020603050405020304" pitchFamily="18" charset="0"/>
              </a:rPr>
              <a:t> Gautama, prior to his awakening and after years of self-denial as an ascetic. In other words, it depicts the Buddha </a:t>
            </a:r>
            <a:r>
              <a:rPr lang="en-US" i="1" dirty="0">
                <a:latin typeface="Times New Roman" panose="02020603050405020304" pitchFamily="18" charset="0"/>
                <a:cs typeface="Times New Roman" panose="02020603050405020304" pitchFamily="18" charset="0"/>
              </a:rPr>
              <a:t>before</a:t>
            </a:r>
            <a:r>
              <a:rPr lang="en-US" i="0" dirty="0">
                <a:latin typeface="Times New Roman" panose="02020603050405020304" pitchFamily="18" charset="0"/>
                <a:cs typeface="Times New Roman" panose="02020603050405020304" pitchFamily="18" charset="0"/>
              </a:rPr>
              <a:t> he is the Buddha, and moreover represents his tremendous commitment to self-denial, but is </a:t>
            </a:r>
            <a:r>
              <a:rPr lang="en-US" i="1" dirty="0">
                <a:latin typeface="Times New Roman" panose="02020603050405020304" pitchFamily="18" charset="0"/>
                <a:cs typeface="Times New Roman" panose="02020603050405020304" pitchFamily="18" charset="0"/>
              </a:rPr>
              <a:t>not</a:t>
            </a:r>
            <a:r>
              <a:rPr lang="en-US" i="0" dirty="0">
                <a:latin typeface="Times New Roman" panose="02020603050405020304" pitchFamily="18" charset="0"/>
                <a:cs typeface="Times New Roman" panose="02020603050405020304" pitchFamily="18" charset="0"/>
              </a:rPr>
              <a:t> supposed to be indicative of how Buddhists are themselves supposed practice.</a:t>
            </a:r>
          </a:p>
          <a:p>
            <a:endParaRPr lang="en-US" i="0" dirty="0"/>
          </a:p>
        </p:txBody>
      </p:sp>
      <p:sp>
        <p:nvSpPr>
          <p:cNvPr id="4" name="Slide Number Placeholder 3"/>
          <p:cNvSpPr>
            <a:spLocks noGrp="1"/>
          </p:cNvSpPr>
          <p:nvPr>
            <p:ph type="sldNum" sz="quarter" idx="5"/>
          </p:nvPr>
        </p:nvSpPr>
        <p:spPr/>
        <p:txBody>
          <a:bodyPr/>
          <a:lstStyle/>
          <a:p>
            <a:fld id="{B32780A0-D075-5944-8254-9C42E1ED32DA}" type="slidenum">
              <a:rPr lang="en-US" smtClean="0"/>
              <a:t>4</a:t>
            </a:fld>
            <a:endParaRPr lang="en-US"/>
          </a:p>
        </p:txBody>
      </p:sp>
    </p:spTree>
    <p:extLst>
      <p:ext uri="{BB962C8B-B14F-4D97-AF65-F5344CB8AC3E}">
        <p14:creationId xmlns:p14="http://schemas.microsoft.com/office/powerpoint/2010/main" val="167649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You can see the rest of the manuscript online, and perhaps you will find other scenes from the Buddha’s </a:t>
            </a:r>
            <a:r>
              <a:rPr lang="en-US" dirty="0" err="1">
                <a:latin typeface="Times New Roman" panose="02020603050405020304" pitchFamily="18" charset="0"/>
                <a:cs typeface="Times New Roman" panose="02020603050405020304" pitchFamily="18" charset="0"/>
              </a:rPr>
              <a:t>lifestory</a:t>
            </a:r>
            <a:r>
              <a:rPr lang="en-US" dirty="0">
                <a:latin typeface="Times New Roman" panose="02020603050405020304" pitchFamily="18" charset="0"/>
                <a:cs typeface="Times New Roman" panose="02020603050405020304" pitchFamily="18" charset="0"/>
              </a:rPr>
              <a:t> to use in your class: http://</a:t>
            </a:r>
            <a:r>
              <a:rPr lang="en-US" dirty="0" err="1">
                <a:latin typeface="Times New Roman" panose="02020603050405020304" pitchFamily="18" charset="0"/>
                <a:cs typeface="Times New Roman" panose="02020603050405020304" pitchFamily="18" charset="0"/>
              </a:rPr>
              <a:t>www.bl.uk</a:t>
            </a:r>
            <a:r>
              <a:rPr lang="en-US" dirty="0">
                <a:latin typeface="Times New Roman" panose="02020603050405020304" pitchFamily="18" charset="0"/>
                <a:cs typeface="Times New Roman" panose="02020603050405020304" pitchFamily="18" charset="0"/>
              </a:rPr>
              <a:t>/manuscripts/</a:t>
            </a:r>
            <a:r>
              <a:rPr lang="en-US" dirty="0" err="1">
                <a:latin typeface="Times New Roman" panose="02020603050405020304" pitchFamily="18" charset="0"/>
                <a:cs typeface="Times New Roman" panose="02020603050405020304" pitchFamily="18" charset="0"/>
              </a:rPr>
              <a:t>FullDisplay.aspx?ref</a:t>
            </a:r>
            <a:r>
              <a:rPr lang="en-US" dirty="0">
                <a:latin typeface="Times New Roman" panose="02020603050405020304" pitchFamily="18" charset="0"/>
                <a:cs typeface="Times New Roman" panose="02020603050405020304" pitchFamily="18" charset="0"/>
              </a:rPr>
              <a:t>=Or_14297</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the best available account of the Buddha’s </a:t>
            </a:r>
            <a:r>
              <a:rPr lang="en-US" dirty="0" err="1">
                <a:latin typeface="Times New Roman" panose="02020603050405020304" pitchFamily="18" charset="0"/>
                <a:cs typeface="Times New Roman" panose="02020603050405020304" pitchFamily="18" charset="0"/>
              </a:rPr>
              <a:t>lifestory</a:t>
            </a:r>
            <a:r>
              <a:rPr lang="en-US" dirty="0">
                <a:latin typeface="Times New Roman" panose="02020603050405020304" pitchFamily="18" charset="0"/>
                <a:cs typeface="Times New Roman" panose="02020603050405020304" pitchFamily="18" charset="0"/>
              </a:rPr>
              <a:t> see John S. Strong, </a:t>
            </a:r>
            <a:r>
              <a:rPr lang="en-US" i="1" dirty="0">
                <a:latin typeface="Times New Roman" panose="02020603050405020304" pitchFamily="18" charset="0"/>
                <a:cs typeface="Times New Roman" panose="02020603050405020304" pitchFamily="18" charset="0"/>
              </a:rPr>
              <a:t>The Buddha: A Beginner’s Guide </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Oneworld</a:t>
            </a:r>
            <a:r>
              <a:rPr lang="en-US" i="0" dirty="0">
                <a:latin typeface="Times New Roman" panose="02020603050405020304" pitchFamily="18" charset="0"/>
                <a:cs typeface="Times New Roman" panose="02020603050405020304" pitchFamily="18" charset="0"/>
              </a:rPr>
              <a:t>, 2009, previously published as </a:t>
            </a:r>
            <a:r>
              <a:rPr lang="en-US" i="1" dirty="0">
                <a:latin typeface="Times New Roman" panose="02020603050405020304" pitchFamily="18" charset="0"/>
                <a:cs typeface="Times New Roman" panose="02020603050405020304" pitchFamily="18" charset="0"/>
              </a:rPr>
              <a:t>The Buddha: A Short Biography </a:t>
            </a:r>
            <a:r>
              <a:rPr lang="en-US" i="0" dirty="0">
                <a:latin typeface="Times New Roman" panose="02020603050405020304" pitchFamily="18" charset="0"/>
                <a:cs typeface="Times New Roman" panose="02020603050405020304" pitchFamily="18" charset="0"/>
              </a:rPr>
              <a:t>in 2001).</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5</a:t>
            </a:fld>
            <a:endParaRPr lang="en-US"/>
          </a:p>
        </p:txBody>
      </p:sp>
    </p:spTree>
    <p:extLst>
      <p:ext uri="{BB962C8B-B14F-4D97-AF65-F5344CB8AC3E}">
        <p14:creationId xmlns:p14="http://schemas.microsoft.com/office/powerpoint/2010/main" val="139319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For a useful selection of Pali teachings about karma, including the famous declaration that “karma is intention” in the </a:t>
            </a:r>
            <a:r>
              <a:rPr lang="en-US" sz="1100" i="1" dirty="0" err="1">
                <a:latin typeface="Times New Roman" panose="02020603050405020304" pitchFamily="18" charset="0"/>
                <a:cs typeface="Times New Roman" panose="02020603050405020304" pitchFamily="18" charset="0"/>
              </a:rPr>
              <a:t>Nibbhedika</a:t>
            </a:r>
            <a:r>
              <a:rPr lang="en-US" sz="1100" i="1" dirty="0">
                <a:latin typeface="Times New Roman" panose="02020603050405020304" pitchFamily="18" charset="0"/>
                <a:cs typeface="Times New Roman" panose="02020603050405020304" pitchFamily="18" charset="0"/>
              </a:rPr>
              <a:t> Sutta, </a:t>
            </a:r>
            <a:r>
              <a:rPr lang="en-US" sz="1100" dirty="0">
                <a:latin typeface="Times New Roman" panose="02020603050405020304" pitchFamily="18" charset="0"/>
                <a:cs typeface="Times New Roman" panose="02020603050405020304" pitchFamily="18" charset="0"/>
              </a:rPr>
              <a:t>see: https://</a:t>
            </a:r>
            <a:r>
              <a:rPr lang="en-US" sz="1100" dirty="0" err="1">
                <a:latin typeface="Times New Roman" panose="02020603050405020304" pitchFamily="18" charset="0"/>
                <a:cs typeface="Times New Roman" panose="02020603050405020304" pitchFamily="18" charset="0"/>
              </a:rPr>
              <a:t>www.accesstoinsight.org</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ptf</a:t>
            </a:r>
            <a:r>
              <a:rPr lang="en-US" sz="1100" dirty="0">
                <a:latin typeface="Times New Roman" panose="02020603050405020304" pitchFamily="18" charset="0"/>
                <a:cs typeface="Times New Roman" panose="02020603050405020304" pitchFamily="18" charset="0"/>
              </a:rPr>
              <a:t>/dhamma/</a:t>
            </a:r>
            <a:r>
              <a:rPr lang="en-US" sz="1100" dirty="0" err="1">
                <a:latin typeface="Times New Roman" panose="02020603050405020304" pitchFamily="18" charset="0"/>
                <a:cs typeface="Times New Roman" panose="02020603050405020304" pitchFamily="18" charset="0"/>
              </a:rPr>
              <a:t>sacca</a:t>
            </a:r>
            <a:r>
              <a:rPr lang="en-US" sz="1100" dirty="0">
                <a:latin typeface="Times New Roman" panose="02020603050405020304" pitchFamily="18" charset="0"/>
                <a:cs typeface="Times New Roman" panose="02020603050405020304" pitchFamily="18" charset="0"/>
              </a:rPr>
              <a:t>/sacca4/</a:t>
            </a:r>
            <a:r>
              <a:rPr lang="en-US" sz="1100" dirty="0" err="1">
                <a:latin typeface="Times New Roman" panose="02020603050405020304" pitchFamily="18" charset="0"/>
                <a:cs typeface="Times New Roman" panose="02020603050405020304" pitchFamily="18" charset="0"/>
              </a:rPr>
              <a:t>samma-ditthi</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kamma.html</a:t>
            </a:r>
            <a:endParaRPr lang="en-US" sz="11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The importance of Buddhist association of </a:t>
            </a:r>
            <a:r>
              <a:rPr lang="en-US" sz="1100" i="1" dirty="0" err="1">
                <a:latin typeface="Times New Roman" panose="02020603050405020304" pitchFamily="18" charset="0"/>
                <a:cs typeface="Times New Roman" panose="02020603050405020304" pitchFamily="18" charset="0"/>
              </a:rPr>
              <a:t>kamma</a:t>
            </a:r>
            <a:r>
              <a:rPr lang="en-US" sz="1100" i="1" dirty="0">
                <a:latin typeface="Times New Roman" panose="02020603050405020304" pitchFamily="18" charset="0"/>
                <a:cs typeface="Times New Roman" panose="02020603050405020304" pitchFamily="18" charset="0"/>
              </a:rPr>
              <a:t> </a:t>
            </a:r>
            <a:r>
              <a:rPr lang="en-US" sz="1100" i="0" dirty="0">
                <a:latin typeface="Times New Roman" panose="02020603050405020304" pitchFamily="18" charset="0"/>
                <a:cs typeface="Times New Roman" panose="02020603050405020304" pitchFamily="18" charset="0"/>
              </a:rPr>
              <a:t>with the mind cannot really be overstated. Although Buddhist cultures and authors understand </a:t>
            </a:r>
            <a:r>
              <a:rPr lang="en-US" sz="1100" i="1" dirty="0" err="1">
                <a:latin typeface="Times New Roman" panose="02020603050405020304" pitchFamily="18" charset="0"/>
                <a:cs typeface="Times New Roman" panose="02020603050405020304" pitchFamily="18" charset="0"/>
              </a:rPr>
              <a:t>kamma</a:t>
            </a:r>
            <a:r>
              <a:rPr lang="en-US" sz="1100" i="0" dirty="0">
                <a:latin typeface="Times New Roman" panose="02020603050405020304" pitchFamily="18" charset="0"/>
                <a:cs typeface="Times New Roman" panose="02020603050405020304" pitchFamily="18" charset="0"/>
              </a:rPr>
              <a:t> in different ways, the dominant trend in Buddhism has understood that in order to affect one’s future one must work </a:t>
            </a:r>
            <a:r>
              <a:rPr lang="en-US" sz="1100" i="1" dirty="0">
                <a:latin typeface="Times New Roman" panose="02020603050405020304" pitchFamily="18" charset="0"/>
                <a:cs typeface="Times New Roman" panose="02020603050405020304" pitchFamily="18" charset="0"/>
              </a:rPr>
              <a:t>upon</a:t>
            </a:r>
            <a:r>
              <a:rPr lang="en-US" sz="1100" i="0" dirty="0">
                <a:latin typeface="Times New Roman" panose="02020603050405020304" pitchFamily="18" charset="0"/>
                <a:cs typeface="Times New Roman" panose="02020603050405020304" pitchFamily="18" charset="0"/>
              </a:rPr>
              <a:t> the mind </a:t>
            </a:r>
            <a:r>
              <a:rPr lang="en-US" sz="1100" i="1" dirty="0">
                <a:latin typeface="Times New Roman" panose="02020603050405020304" pitchFamily="18" charset="0"/>
                <a:cs typeface="Times New Roman" panose="02020603050405020304" pitchFamily="18" charset="0"/>
              </a:rPr>
              <a:t>with</a:t>
            </a:r>
            <a:r>
              <a:rPr lang="en-US" sz="1100" i="0" dirty="0">
                <a:latin typeface="Times New Roman" panose="02020603050405020304" pitchFamily="18" charset="0"/>
                <a:cs typeface="Times New Roman" panose="02020603050405020304" pitchFamily="18" charset="0"/>
              </a:rPr>
              <a:t> the mind, to eliminate foundational, corrupting mental characteristics (desire, attachment, ignorance etc.) that inform our deeds, utterances and thoughts. Seeing as </a:t>
            </a:r>
            <a:r>
              <a:rPr lang="en-US" sz="1100" i="1" dirty="0">
                <a:latin typeface="Times New Roman" panose="02020603050405020304" pitchFamily="18" charset="0"/>
                <a:cs typeface="Times New Roman" panose="02020603050405020304" pitchFamily="18" charset="0"/>
              </a:rPr>
              <a:t>the mind is what matters</a:t>
            </a:r>
            <a:r>
              <a:rPr lang="en-US" sz="1100" i="0" dirty="0">
                <a:latin typeface="Times New Roman" panose="02020603050405020304" pitchFamily="18" charset="0"/>
                <a:cs typeface="Times New Roman" panose="02020603050405020304" pitchFamily="18" charset="0"/>
              </a:rPr>
              <a:t>, Buddhism has long invested in practices aimed at transforming the mind in its most basic functions from a defiled to a ‘cleansed’ state; such practices come under the broad umbrella of what in English has come to be called ‘meditation’.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i="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a:t>
            </a:r>
            <a:r>
              <a:rPr lang="en-US" sz="1100" i="1" dirty="0" err="1">
                <a:latin typeface="Times New Roman" panose="02020603050405020304" pitchFamily="18" charset="0"/>
                <a:cs typeface="Times New Roman" panose="02020603050405020304" pitchFamily="18" charset="0"/>
              </a:rPr>
              <a:t>Bhavacakra</a:t>
            </a:r>
            <a:r>
              <a:rPr lang="en-US" sz="1100" i="0" dirty="0">
                <a:latin typeface="Times New Roman" panose="02020603050405020304" pitchFamily="18" charset="0"/>
                <a:cs typeface="Times New Roman" panose="02020603050405020304" pitchFamily="18" charset="0"/>
              </a:rPr>
              <a:t> motif dates back to at least the middle of the first millennium CE in India, although the ideas expressed by it all date to the foundations of Buddhism. It is sometimes referred to as a ‘Tibetan wheel of life’, because the image has remained particularly popular and prevalent in Tibetan Buddhist iconography.</a:t>
            </a:r>
          </a:p>
          <a:p>
            <a:pPr algn="just"/>
            <a:r>
              <a:rPr lang="en-US" sz="1100" i="0" dirty="0">
                <a:latin typeface="Times New Roman" panose="02020603050405020304" pitchFamily="18" charset="0"/>
                <a:cs typeface="Times New Roman" panose="02020603050405020304" pitchFamily="18" charset="0"/>
              </a:rPr>
              <a:t>The image here is the </a:t>
            </a:r>
            <a:r>
              <a:rPr lang="en-US" sz="1100" dirty="0" err="1">
                <a:latin typeface="Times New Roman" panose="02020603050405020304" pitchFamily="18" charset="0"/>
                <a:cs typeface="Times New Roman" panose="02020603050405020304" pitchFamily="18" charset="0"/>
              </a:rPr>
              <a:t>Bhavacakra</a:t>
            </a:r>
            <a:r>
              <a:rPr lang="en-US" sz="1100" dirty="0">
                <a:latin typeface="Times New Roman" panose="02020603050405020304" pitchFamily="18" charset="0"/>
                <a:cs typeface="Times New Roman" panose="02020603050405020304" pitchFamily="18" charset="0"/>
              </a:rPr>
              <a:t> at Punakha Dzong, Bhutan, by Bernard Gagnon, CC-BY-SA, https://</a:t>
            </a:r>
            <a:r>
              <a:rPr lang="en-US" sz="1100" dirty="0" err="1">
                <a:latin typeface="Times New Roman" panose="02020603050405020304" pitchFamily="18" charset="0"/>
                <a:cs typeface="Times New Roman" panose="02020603050405020304" pitchFamily="18" charset="0"/>
              </a:rPr>
              <a:t>commons.wikimedia.org</a:t>
            </a:r>
            <a:r>
              <a:rPr lang="en-US" sz="1100" dirty="0">
                <a:latin typeface="Times New Roman" panose="02020603050405020304" pitchFamily="18" charset="0"/>
                <a:cs typeface="Times New Roman" panose="02020603050405020304" pitchFamily="18" charset="0"/>
              </a:rPr>
              <a:t>/wiki/File:Punakha_Dzong,_Bhutan_29.jpg</a:t>
            </a:r>
          </a:p>
          <a:p>
            <a:pPr algn="just"/>
            <a:r>
              <a:rPr lang="en-US" sz="1100" dirty="0">
                <a:latin typeface="Times New Roman" panose="02020603050405020304" pitchFamily="18" charset="0"/>
                <a:cs typeface="Times New Roman" panose="02020603050405020304" pitchFamily="18" charset="0"/>
              </a:rPr>
              <a:t>For a textual source that might usefully accompany a discussion of the wheel see https://</a:t>
            </a:r>
            <a:r>
              <a:rPr lang="en-US" sz="1100" dirty="0" err="1">
                <a:latin typeface="Times New Roman" panose="02020603050405020304" pitchFamily="18" charset="0"/>
                <a:cs typeface="Times New Roman" panose="02020603050405020304" pitchFamily="18" charset="0"/>
              </a:rPr>
              <a:t>blogs.ed.ac.uk</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teachingbuddhism</a:t>
            </a:r>
            <a:r>
              <a:rPr lang="en-US" sz="1100" dirty="0">
                <a:latin typeface="Times New Roman" panose="02020603050405020304" pitchFamily="18" charset="0"/>
                <a:cs typeface="Times New Roman" panose="02020603050405020304" pitchFamily="18" charset="0"/>
              </a:rPr>
              <a:t>/2021/04/01/story-of-the-image-of-the-five-sectioned-wheel-of-rebirth/</a:t>
            </a:r>
          </a:p>
          <a:p>
            <a:pPr algn="just"/>
            <a:endParaRPr lang="en-US" sz="1100" i="1" dirty="0">
              <a:latin typeface="Times New Roman" panose="02020603050405020304" pitchFamily="18" charset="0"/>
              <a:cs typeface="Times New Roman" panose="02020603050405020304" pitchFamily="18" charset="0"/>
            </a:endParaRPr>
          </a:p>
          <a:p>
            <a:pPr algn="just"/>
            <a:r>
              <a:rPr lang="en-US" sz="1100" i="0" dirty="0">
                <a:latin typeface="Times New Roman" panose="02020603050405020304" pitchFamily="18" charset="0"/>
                <a:cs typeface="Times New Roman" panose="02020603050405020304" pitchFamily="18" charset="0"/>
              </a:rPr>
              <a:t>The famous texts on the fruits of the mendicant life (the </a:t>
            </a:r>
            <a:r>
              <a:rPr lang="en-US" sz="1100" i="1" dirty="0" err="1">
                <a:latin typeface="Times New Roman" panose="02020603050405020304" pitchFamily="18" charset="0"/>
                <a:cs typeface="Times New Roman" panose="02020603050405020304" pitchFamily="18" charset="0"/>
              </a:rPr>
              <a:t>Sāmaññaphala</a:t>
            </a:r>
            <a:r>
              <a:rPr lang="en-US" sz="1100" i="1" dirty="0">
                <a:latin typeface="Times New Roman" panose="02020603050405020304" pitchFamily="18" charset="0"/>
                <a:cs typeface="Times New Roman" panose="02020603050405020304" pitchFamily="18" charset="0"/>
              </a:rPr>
              <a:t> Sutta </a:t>
            </a:r>
            <a:r>
              <a:rPr lang="en-US" sz="1100" i="0" dirty="0">
                <a:latin typeface="Times New Roman" panose="02020603050405020304" pitchFamily="18" charset="0"/>
                <a:cs typeface="Times New Roman" panose="02020603050405020304" pitchFamily="18" charset="0"/>
              </a:rPr>
              <a:t>of the Pāli Canon) includes teachings from six rival teachers to the Buddha, including key ideas about karma. See here for a full translation: https://</a:t>
            </a:r>
            <a:r>
              <a:rPr lang="en-US" sz="1100" i="0" dirty="0" err="1">
                <a:latin typeface="Times New Roman" panose="02020603050405020304" pitchFamily="18" charset="0"/>
                <a:cs typeface="Times New Roman" panose="02020603050405020304" pitchFamily="18" charset="0"/>
              </a:rPr>
              <a:t>www.accesstoinsight.org</a:t>
            </a:r>
            <a:r>
              <a:rPr lang="en-US" sz="1100" i="0" dirty="0">
                <a:latin typeface="Times New Roman" panose="02020603050405020304" pitchFamily="18" charset="0"/>
                <a:cs typeface="Times New Roman" panose="02020603050405020304" pitchFamily="18" charset="0"/>
              </a:rPr>
              <a:t>/</a:t>
            </a:r>
            <a:r>
              <a:rPr lang="en-US" sz="1100" i="0" dirty="0" err="1">
                <a:latin typeface="Times New Roman" panose="02020603050405020304" pitchFamily="18" charset="0"/>
                <a:cs typeface="Times New Roman" panose="02020603050405020304" pitchFamily="18" charset="0"/>
              </a:rPr>
              <a:t>tipitaka</a:t>
            </a:r>
            <a:r>
              <a:rPr lang="en-US" sz="1100" i="0" dirty="0">
                <a:latin typeface="Times New Roman" panose="02020603050405020304" pitchFamily="18" charset="0"/>
                <a:cs typeface="Times New Roman" panose="02020603050405020304" pitchFamily="18" charset="0"/>
              </a:rPr>
              <a:t>/</a:t>
            </a:r>
            <a:r>
              <a:rPr lang="en-US" sz="1100" i="0" dirty="0" err="1">
                <a:latin typeface="Times New Roman" panose="02020603050405020304" pitchFamily="18" charset="0"/>
                <a:cs typeface="Times New Roman" panose="02020603050405020304" pitchFamily="18" charset="0"/>
              </a:rPr>
              <a:t>dn</a:t>
            </a:r>
            <a:r>
              <a:rPr lang="en-US" sz="1100" i="0" dirty="0">
                <a:latin typeface="Times New Roman" panose="02020603050405020304" pitchFamily="18" charset="0"/>
                <a:cs typeface="Times New Roman" panose="02020603050405020304" pitchFamily="18" charset="0"/>
              </a:rPr>
              <a:t>/dn.02.0.than.html</a:t>
            </a:r>
          </a:p>
          <a:p>
            <a:pPr algn="just"/>
            <a:endParaRPr lang="en-US" sz="1100" i="0" dirty="0">
              <a:latin typeface="Times New Roman" panose="02020603050405020304" pitchFamily="18" charset="0"/>
              <a:cs typeface="Times New Roman" panose="02020603050405020304" pitchFamily="18" charset="0"/>
            </a:endParaRPr>
          </a:p>
          <a:p>
            <a:pPr algn="just"/>
            <a:r>
              <a:rPr lang="en-US" sz="1100" i="0" dirty="0">
                <a:latin typeface="Times New Roman" panose="02020603050405020304" pitchFamily="18" charset="0"/>
                <a:cs typeface="Times New Roman" panose="02020603050405020304" pitchFamily="18" charset="0"/>
              </a:rPr>
              <a:t>For another source through which to teach the Buddhist approach to karmic fruiting, in particular as a rebuttal to fatalist teachings and the moral issues that raises, see “The Fatalist King and the Divine Sage” story here: https://</a:t>
            </a:r>
            <a:r>
              <a:rPr lang="en-US" sz="1100" i="0" dirty="0" err="1">
                <a:latin typeface="Times New Roman" panose="02020603050405020304" pitchFamily="18" charset="0"/>
                <a:cs typeface="Times New Roman" panose="02020603050405020304" pitchFamily="18" charset="0"/>
              </a:rPr>
              <a:t>blogs.ed.ac.uk</a:t>
            </a:r>
            <a:r>
              <a:rPr lang="en-US" sz="1100" i="0" dirty="0">
                <a:latin typeface="Times New Roman" panose="02020603050405020304" pitchFamily="18" charset="0"/>
                <a:cs typeface="Times New Roman" panose="02020603050405020304" pitchFamily="18" charset="0"/>
              </a:rPr>
              <a:t>/</a:t>
            </a:r>
            <a:r>
              <a:rPr lang="en-US" sz="1100" i="0" dirty="0" err="1">
                <a:latin typeface="Times New Roman" panose="02020603050405020304" pitchFamily="18" charset="0"/>
                <a:cs typeface="Times New Roman" panose="02020603050405020304" pitchFamily="18" charset="0"/>
              </a:rPr>
              <a:t>teachingbuddhism</a:t>
            </a:r>
            <a:r>
              <a:rPr lang="en-US" sz="1100" i="0" dirty="0">
                <a:latin typeface="Times New Roman" panose="02020603050405020304" pitchFamily="18" charset="0"/>
                <a:cs typeface="Times New Roman" panose="02020603050405020304" pitchFamily="18" charset="0"/>
              </a:rPr>
              <a:t>/2020/03/31/understanding-religion-through-story-project-resources/</a:t>
            </a:r>
          </a:p>
          <a:p>
            <a:pPr algn="just"/>
            <a:endParaRPr lang="en-US" sz="1100" i="0" dirty="0">
              <a:latin typeface="Times New Roman" panose="02020603050405020304" pitchFamily="18" charset="0"/>
              <a:cs typeface="Times New Roman" panose="02020603050405020304" pitchFamily="18" charset="0"/>
            </a:endParaRPr>
          </a:p>
          <a:p>
            <a:pPr algn="just"/>
            <a:r>
              <a:rPr lang="en-US" sz="1100" i="0" dirty="0">
                <a:latin typeface="Times New Roman" panose="02020603050405020304" pitchFamily="18" charset="0"/>
                <a:cs typeface="Times New Roman" panose="02020603050405020304" pitchFamily="18" charset="0"/>
              </a:rPr>
              <a:t>And if you want to know more about how karma was understood across different contexts then try Johannes </a:t>
            </a:r>
            <a:r>
              <a:rPr lang="en-US" sz="1100" i="0" dirty="0" err="1">
                <a:latin typeface="Times New Roman" panose="02020603050405020304" pitchFamily="18" charset="0"/>
                <a:cs typeface="Times New Roman" panose="02020603050405020304" pitchFamily="18" charset="0"/>
              </a:rPr>
              <a:t>Bronkhorst’s</a:t>
            </a:r>
            <a:r>
              <a:rPr lang="en-US" sz="1100" i="0" dirty="0">
                <a:latin typeface="Times New Roman" panose="02020603050405020304" pitchFamily="18" charset="0"/>
                <a:cs typeface="Times New Roman" panose="02020603050405020304" pitchFamily="18" charset="0"/>
              </a:rPr>
              <a:t> book </a:t>
            </a:r>
            <a:r>
              <a:rPr lang="en-US" sz="1100" i="1" dirty="0">
                <a:latin typeface="Times New Roman" panose="02020603050405020304" pitchFamily="18" charset="0"/>
                <a:cs typeface="Times New Roman" panose="02020603050405020304" pitchFamily="18" charset="0"/>
              </a:rPr>
              <a:t>Karma</a:t>
            </a:r>
            <a:r>
              <a:rPr lang="en-US" sz="1100" i="0" dirty="0">
                <a:latin typeface="Times New Roman" panose="02020603050405020304" pitchFamily="18" charset="0"/>
                <a:cs typeface="Times New Roman" panose="02020603050405020304" pitchFamily="18" charset="0"/>
              </a:rPr>
              <a:t> in the University of Hawaii Press “Dimensions of Asian Spirituality” series, 2011.</a:t>
            </a:r>
          </a:p>
          <a:p>
            <a:endParaRPr lang="en-US" sz="1000"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6</a:t>
            </a:fld>
            <a:endParaRPr lang="en-US"/>
          </a:p>
        </p:txBody>
      </p:sp>
    </p:spTree>
    <p:extLst>
      <p:ext uri="{BB962C8B-B14F-4D97-AF65-F5344CB8AC3E}">
        <p14:creationId xmlns:p14="http://schemas.microsoft.com/office/powerpoint/2010/main" val="136106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For a full translation of the </a:t>
            </a:r>
            <a:r>
              <a:rPr lang="en-US" i="1" dirty="0" err="1">
                <a:latin typeface="Times New Roman" panose="02020603050405020304" pitchFamily="18" charset="0"/>
                <a:cs typeface="Times New Roman" panose="02020603050405020304" pitchFamily="18" charset="0"/>
              </a:rPr>
              <a:t>Māluṅkyovāda</a:t>
            </a:r>
            <a:r>
              <a:rPr lang="en-US" i="1" dirty="0">
                <a:latin typeface="Times New Roman" panose="02020603050405020304" pitchFamily="18" charset="0"/>
                <a:cs typeface="Times New Roman" panose="02020603050405020304" pitchFamily="18" charset="0"/>
              </a:rPr>
              <a:t> Sutta</a:t>
            </a:r>
            <a:r>
              <a:rPr lang="en-US" dirty="0">
                <a:latin typeface="Times New Roman" panose="02020603050405020304" pitchFamily="18" charset="0"/>
                <a:cs typeface="Times New Roman" panose="02020603050405020304" pitchFamily="18" charset="0"/>
              </a:rPr>
              <a:t>,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tipitaka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mn</a:t>
            </a:r>
            <a:r>
              <a:rPr lang="en-US" dirty="0">
                <a:latin typeface="Times New Roman" panose="02020603050405020304" pitchFamily="18" charset="0"/>
                <a:cs typeface="Times New Roman" panose="02020603050405020304" pitchFamily="18" charset="0"/>
              </a:rPr>
              <a:t>/mn.063.than.html#poison</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image is a photograph by Naomi Appleton and free to use for educational purposes. It depicts a past-life story of the Buddha, in which he is a young ascetic shot by a king. The temple, Wat </a:t>
            </a:r>
            <a:r>
              <a:rPr lang="en-US" dirty="0" err="1">
                <a:latin typeface="Times New Roman" panose="02020603050405020304" pitchFamily="18" charset="0"/>
                <a:cs typeface="Times New Roman" panose="02020603050405020304" pitchFamily="18" charset="0"/>
              </a:rPr>
              <a:t>Makham</a:t>
            </a:r>
            <a:r>
              <a:rPr lang="en-US" dirty="0">
                <a:latin typeface="Times New Roman" panose="02020603050405020304" pitchFamily="18" charset="0"/>
                <a:cs typeface="Times New Roman" panose="02020603050405020304" pitchFamily="18" charset="0"/>
              </a:rPr>
              <a:t> No, is in </a:t>
            </a:r>
            <a:r>
              <a:rPr lang="en-US" dirty="0" err="1">
                <a:latin typeface="Times New Roman" panose="02020603050405020304" pitchFamily="18" charset="0"/>
                <a:cs typeface="Times New Roman" panose="02020603050405020304" pitchFamily="18" charset="0"/>
              </a:rPr>
              <a:t>Suphanburi</a:t>
            </a:r>
            <a:r>
              <a:rPr lang="en-US" dirty="0">
                <a:latin typeface="Times New Roman" panose="02020603050405020304" pitchFamily="18" charset="0"/>
                <a:cs typeface="Times New Roman" panose="02020603050405020304" pitchFamily="18" charset="0"/>
              </a:rPr>
              <a:t> Province, Thailand.</a:t>
            </a:r>
          </a:p>
        </p:txBody>
      </p:sp>
      <p:sp>
        <p:nvSpPr>
          <p:cNvPr id="4" name="Slide Number Placeholder 3"/>
          <p:cNvSpPr>
            <a:spLocks noGrp="1"/>
          </p:cNvSpPr>
          <p:nvPr>
            <p:ph type="sldNum" sz="quarter" idx="5"/>
          </p:nvPr>
        </p:nvSpPr>
        <p:spPr/>
        <p:txBody>
          <a:bodyPr/>
          <a:lstStyle/>
          <a:p>
            <a:fld id="{B32780A0-D075-5944-8254-9C42E1ED32DA}" type="slidenum">
              <a:rPr lang="en-US" smtClean="0"/>
              <a:t>7</a:t>
            </a:fld>
            <a:endParaRPr lang="en-US"/>
          </a:p>
        </p:txBody>
      </p:sp>
    </p:spTree>
    <p:extLst>
      <p:ext uri="{BB962C8B-B14F-4D97-AF65-F5344CB8AC3E}">
        <p14:creationId xmlns:p14="http://schemas.microsoft.com/office/powerpoint/2010/main" val="108625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Times New Roman" panose="02020603050405020304" pitchFamily="18" charset="0"/>
                <a:cs typeface="Times New Roman" panose="02020603050405020304" pitchFamily="18" charset="0"/>
              </a:rPr>
              <a:t>The reclining Buddha at </a:t>
            </a:r>
            <a:r>
              <a:rPr lang="en-US" i="0" dirty="0" err="1">
                <a:latin typeface="Times New Roman" panose="02020603050405020304" pitchFamily="18" charset="0"/>
                <a:cs typeface="Times New Roman" panose="02020603050405020304" pitchFamily="18" charset="0"/>
              </a:rPr>
              <a:t>Polonnaruva</a:t>
            </a:r>
            <a:r>
              <a:rPr lang="en-US" i="0" dirty="0">
                <a:latin typeface="Times New Roman" panose="02020603050405020304" pitchFamily="18" charset="0"/>
                <a:cs typeface="Times New Roman" panose="02020603050405020304" pitchFamily="18" charset="0"/>
              </a:rPr>
              <a:t> (Sri Lanka) dates to the twelfth century and is a typical example of this image, which can be found across mainland and insular Asia. It depicts the Buddha on his deathbed, at which point he delivered his final teachings and – with the death of his physical body – attained what is sometimes called his ‘final </a:t>
            </a:r>
            <a:r>
              <a:rPr lang="en-US" i="1" dirty="0" err="1">
                <a:latin typeface="Times New Roman" panose="02020603050405020304" pitchFamily="18" charset="0"/>
                <a:cs typeface="Times New Roman" panose="02020603050405020304" pitchFamily="18" charset="0"/>
              </a:rPr>
              <a:t>nibbāna</a:t>
            </a:r>
            <a:r>
              <a:rPr lang="en-US" i="1"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 or </a:t>
            </a:r>
            <a:r>
              <a:rPr lang="en-US" i="1" dirty="0" err="1">
                <a:latin typeface="Times New Roman" panose="02020603050405020304" pitchFamily="18" charset="0"/>
                <a:cs typeface="Times New Roman" panose="02020603050405020304" pitchFamily="18" charset="0"/>
              </a:rPr>
              <a:t>parinibbāna</a:t>
            </a:r>
            <a:r>
              <a:rPr lang="en-US" i="0" dirty="0">
                <a:latin typeface="Times New Roman" panose="02020603050405020304" pitchFamily="18" charset="0"/>
                <a:cs typeface="Times New Roman" panose="02020603050405020304" pitchFamily="18" charset="0"/>
              </a:rPr>
              <a:t>, or in other words a complete end to his transmigration. Some of the Buddha’s final teachings reminded his audience about the transience of all things: so ubiquitous is impermanence that even the Buddha himself grew ill and died. One account of these events is the Pāli </a:t>
            </a:r>
            <a:r>
              <a:rPr lang="en-US" i="1" dirty="0" err="1">
                <a:latin typeface="Times New Roman" panose="02020603050405020304" pitchFamily="18" charset="0"/>
                <a:cs typeface="Times New Roman" panose="02020603050405020304" pitchFamily="18" charset="0"/>
              </a:rPr>
              <a:t>Mahāparinibbānasutta</a:t>
            </a:r>
            <a:r>
              <a:rPr lang="en-US" i="0" dirty="0">
                <a:latin typeface="Times New Roman" panose="02020603050405020304" pitchFamily="18" charset="0"/>
                <a:cs typeface="Times New Roman" panose="02020603050405020304" pitchFamily="18" charset="0"/>
              </a:rPr>
              <a:t> (https://</a:t>
            </a:r>
            <a:r>
              <a:rPr lang="en-US" i="0" dirty="0" err="1">
                <a:latin typeface="Times New Roman" panose="02020603050405020304" pitchFamily="18" charset="0"/>
                <a:cs typeface="Times New Roman" panose="02020603050405020304" pitchFamily="18" charset="0"/>
              </a:rPr>
              <a:t>www.accesstoinsight.org</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tipitaka</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dn</a:t>
            </a:r>
            <a:r>
              <a:rPr lang="en-US" i="0" dirty="0">
                <a:latin typeface="Times New Roman" panose="02020603050405020304" pitchFamily="18" charset="0"/>
                <a:cs typeface="Times New Roman" panose="02020603050405020304" pitchFamily="18" charset="0"/>
              </a:rPr>
              <a:t>/dn.16.1-6.vaji.html).</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It should perhaps be noted that forms of Mahāyāna Buddhism understand the Buddha death differently – see notes on the </a:t>
            </a:r>
            <a:r>
              <a:rPr lang="en-US" i="1" dirty="0">
                <a:latin typeface="Times New Roman" panose="02020603050405020304" pitchFamily="18" charset="0"/>
                <a:cs typeface="Times New Roman" panose="02020603050405020304" pitchFamily="18" charset="0"/>
              </a:rPr>
              <a:t>Lotus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in the last session.</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8</a:t>
            </a:fld>
            <a:endParaRPr lang="en-US"/>
          </a:p>
        </p:txBody>
      </p:sp>
    </p:spTree>
    <p:extLst>
      <p:ext uri="{BB962C8B-B14F-4D97-AF65-F5344CB8AC3E}">
        <p14:creationId xmlns:p14="http://schemas.microsoft.com/office/powerpoint/2010/main" val="342355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A wealth of more recent, Western philosophy has either drawn inspiration from or been recognized to resemble Buddhist teaching about absence of self: specifically, the hypothesis that personal identity is more accurately conceptualized in terms of continuities of transient events (physical and mental) localized at one place, from which emerges the notion of a self, rather than in terms of the existence of some fixed ‘centre’ to our identity that endures throughout one’s life. For just two examples, one might consider in this context writings by Derek Parfitt (e.g., </a:t>
            </a:r>
            <a:r>
              <a:rPr lang="en-US" i="1" dirty="0">
                <a:latin typeface="Times New Roman" panose="02020603050405020304" pitchFamily="18" charset="0"/>
                <a:cs typeface="Times New Roman" panose="02020603050405020304" pitchFamily="18" charset="0"/>
              </a:rPr>
              <a:t>Reasons and Persons</a:t>
            </a:r>
            <a:r>
              <a:rPr lang="en-US" dirty="0">
                <a:latin typeface="Times New Roman" panose="02020603050405020304" pitchFamily="18" charset="0"/>
                <a:cs typeface="Times New Roman" panose="02020603050405020304" pitchFamily="18" charset="0"/>
              </a:rPr>
              <a:t>), or Daniel Dennett (e.g., </a:t>
            </a:r>
            <a:r>
              <a:rPr lang="en-US" i="1" dirty="0">
                <a:latin typeface="Times New Roman" panose="02020603050405020304" pitchFamily="18" charset="0"/>
                <a:cs typeface="Times New Roman" panose="02020603050405020304" pitchFamily="18" charset="0"/>
              </a:rPr>
              <a:t>Consciousness Explained</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There are however some limitations to comparisons between these and Buddhist teaching about not-self, regarding which see notes to the next slide.</a:t>
            </a:r>
          </a:p>
        </p:txBody>
      </p:sp>
      <p:sp>
        <p:nvSpPr>
          <p:cNvPr id="4" name="Slide Number Placeholder 3"/>
          <p:cNvSpPr>
            <a:spLocks noGrp="1"/>
          </p:cNvSpPr>
          <p:nvPr>
            <p:ph type="sldNum" sz="quarter" idx="5"/>
          </p:nvPr>
        </p:nvSpPr>
        <p:spPr/>
        <p:txBody>
          <a:bodyPr/>
          <a:lstStyle/>
          <a:p>
            <a:fld id="{CF746696-8B64-E940-A2CF-05F6C993981B}" type="slidenum">
              <a:rPr lang="en-US" smtClean="0"/>
              <a:t>9</a:t>
            </a:fld>
            <a:endParaRPr lang="en-US"/>
          </a:p>
        </p:txBody>
      </p:sp>
    </p:spTree>
    <p:extLst>
      <p:ext uri="{BB962C8B-B14F-4D97-AF65-F5344CB8AC3E}">
        <p14:creationId xmlns:p14="http://schemas.microsoft.com/office/powerpoint/2010/main" val="205010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F583-3A20-3B4E-9C0A-EA60E44E38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C4054AE-A6E5-A04D-A361-8339E9354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FF83D46-9E8B-6C48-96DF-AA4F3A9D847C}"/>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C032545C-C2DC-DC4B-88CD-D048E8C52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35B95-CA3D-5843-AF62-650B165BC8D3}"/>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212268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CA2-33B2-F64D-893E-D3F832A723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EEEBB2-EB04-774E-81DC-C369B4CF7C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4243-F814-7945-8D14-CACCD28CB67B}"/>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3FBCA5A0-62E2-DF45-9048-30C565006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B75AF-B652-114F-AEB4-695587093DA8}"/>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339991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D6FFF-65DC-E041-BDCA-E9ED7CF476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E41BE7-6E16-2141-9ED4-C4065A17BA9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60CFFE-432C-CE4B-BF73-80C5C9E34642}"/>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983DB88C-D80B-4343-8DBB-C225F62F7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F6AE-26D8-5543-9376-FE35BB8343E1}"/>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62223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5CDF-D429-C840-91CF-5A645A908C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097980-C08C-FE47-9F08-F643B4E25A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DE98C3-8355-D841-AC00-E6A98BDC033F}"/>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EE3582BE-1710-6243-B71F-8CB7250F8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0611-D5BC-EA49-87CE-57181AE6C4FD}"/>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363290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CA17-CD61-1D4D-AD02-0C8E9A2157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BD45AC1-7500-664D-8745-2E912BB05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5FD92C-07E9-DA4B-9E36-87DE0AE3D732}"/>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96CA9E74-4C9F-F043-852D-30100DF8F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A5324-DE6D-E544-91E8-24384F011A74}"/>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274559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3449-1E0A-D34F-962E-6AC8C42E4B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2A1046-BA7B-9F48-B9C9-72AC171FE0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0B9B859-C8A8-FB43-8EF7-018EBF0965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9BA669-5BAE-184F-AAC3-5B4FEC32DB60}"/>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6" name="Footer Placeholder 5">
            <a:extLst>
              <a:ext uri="{FF2B5EF4-FFF2-40B4-BE49-F238E27FC236}">
                <a16:creationId xmlns:a16="http://schemas.microsoft.com/office/drawing/2014/main" id="{F9F2D7D1-32ED-A84A-A417-4C04132B8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DEEEF-CB3E-B14B-8F9C-80B17FD1F789}"/>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203948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272D-482C-4C4B-8879-2074F1B919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2AF9B4-8CD5-6741-839E-8252EE5DF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395227-394D-B345-A3AC-C4AE6B2CF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999EAF-DB12-6449-99B6-5E088E3B9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6247E4-7EAB-4542-A007-9956668FAB3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2D21EF-E966-1046-BE4D-3CC61613597E}"/>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8" name="Footer Placeholder 7">
            <a:extLst>
              <a:ext uri="{FF2B5EF4-FFF2-40B4-BE49-F238E27FC236}">
                <a16:creationId xmlns:a16="http://schemas.microsoft.com/office/drawing/2014/main" id="{39EAF5BF-FB10-994A-B6FC-525CFEDADE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BD7D5E-DDA6-6E49-9EDD-3F984A6CB4D1}"/>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242737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346E-BE9A-7C46-83F8-4A2FAE656FF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FD48D8-E209-954F-A291-86C03CE2563F}"/>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4" name="Footer Placeholder 3">
            <a:extLst>
              <a:ext uri="{FF2B5EF4-FFF2-40B4-BE49-F238E27FC236}">
                <a16:creationId xmlns:a16="http://schemas.microsoft.com/office/drawing/2014/main" id="{8C570D9C-C8C2-3C47-858B-9130CCFF3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89930-9D8C-0D46-916F-142E6852C057}"/>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183855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E6046-D8AB-2E40-AFAF-8FF5D14B6662}"/>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3" name="Footer Placeholder 2">
            <a:extLst>
              <a:ext uri="{FF2B5EF4-FFF2-40B4-BE49-F238E27FC236}">
                <a16:creationId xmlns:a16="http://schemas.microsoft.com/office/drawing/2014/main" id="{144A8018-3010-DB45-9AF5-D740B2531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72CD08-9F64-5947-ACFF-8B6F4ACCBC73}"/>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115800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932D-E23C-D54A-A74D-2E78FA69BC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7990455-5F8A-324A-B458-B95EE3DE0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B114E3-DDA1-524C-A4CC-3A0A8DF99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558BCD-FF26-524D-8136-D34FA81E5D6E}"/>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6" name="Footer Placeholder 5">
            <a:extLst>
              <a:ext uri="{FF2B5EF4-FFF2-40B4-BE49-F238E27FC236}">
                <a16:creationId xmlns:a16="http://schemas.microsoft.com/office/drawing/2014/main" id="{3FEDB26B-7D4E-BA4C-AB08-07739F92F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79638-16A7-D54A-85F9-0F3141B25FC7}"/>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307954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2431-B5D6-1A4F-BBFE-1C297DCB1F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E8E128E-599E-B64B-8675-FE5CCBAFA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C5E016-61C0-644C-A7D0-EABE37CD6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EB428F-774C-0D4F-BFFF-0F7790F7F792}"/>
              </a:ext>
            </a:extLst>
          </p:cNvPr>
          <p:cNvSpPr>
            <a:spLocks noGrp="1"/>
          </p:cNvSpPr>
          <p:nvPr>
            <p:ph type="dt" sz="half" idx="10"/>
          </p:nvPr>
        </p:nvSpPr>
        <p:spPr/>
        <p:txBody>
          <a:bodyPr/>
          <a:lstStyle/>
          <a:p>
            <a:fld id="{42528423-9CAD-8349-B5CE-1D02FE037C5E}" type="datetimeFigureOut">
              <a:rPr lang="en-US" smtClean="0"/>
              <a:t>2/3/22</a:t>
            </a:fld>
            <a:endParaRPr lang="en-US"/>
          </a:p>
        </p:txBody>
      </p:sp>
      <p:sp>
        <p:nvSpPr>
          <p:cNvPr id="6" name="Footer Placeholder 5">
            <a:extLst>
              <a:ext uri="{FF2B5EF4-FFF2-40B4-BE49-F238E27FC236}">
                <a16:creationId xmlns:a16="http://schemas.microsoft.com/office/drawing/2014/main" id="{1FE58A1E-2E92-224E-B21A-6E8BA2B61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3590B-3F9F-C844-940B-9BAF47D6AA29}"/>
              </a:ext>
            </a:extLst>
          </p:cNvPr>
          <p:cNvSpPr>
            <a:spLocks noGrp="1"/>
          </p:cNvSpPr>
          <p:nvPr>
            <p:ph type="sldNum" sz="quarter" idx="12"/>
          </p:nvPr>
        </p:nvSpPr>
        <p:spPr/>
        <p:txBody>
          <a:bodyPr/>
          <a:lstStyle/>
          <a:p>
            <a:fld id="{112F36B1-9832-964D-A170-E7AF683D7916}" type="slidenum">
              <a:rPr lang="en-US" smtClean="0"/>
              <a:t>‹#›</a:t>
            </a:fld>
            <a:endParaRPr lang="en-US"/>
          </a:p>
        </p:txBody>
      </p:sp>
    </p:spTree>
    <p:extLst>
      <p:ext uri="{BB962C8B-B14F-4D97-AF65-F5344CB8AC3E}">
        <p14:creationId xmlns:p14="http://schemas.microsoft.com/office/powerpoint/2010/main" val="372099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31BD2-4A76-AA4D-B258-C72640C69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760146-F9B9-F248-8BC2-2AFF3BE77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6F2494-274E-354A-AFD9-1BC36C530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28423-9CAD-8349-B5CE-1D02FE037C5E}" type="datetimeFigureOut">
              <a:rPr lang="en-US" smtClean="0"/>
              <a:t>2/3/22</a:t>
            </a:fld>
            <a:endParaRPr lang="en-US"/>
          </a:p>
        </p:txBody>
      </p:sp>
      <p:sp>
        <p:nvSpPr>
          <p:cNvPr id="5" name="Footer Placeholder 4">
            <a:extLst>
              <a:ext uri="{FF2B5EF4-FFF2-40B4-BE49-F238E27FC236}">
                <a16:creationId xmlns:a16="http://schemas.microsoft.com/office/drawing/2014/main" id="{782F69DE-A06F-F64C-AE77-424CDD9EB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0E4733-6D2C-2B4E-A545-DD756F423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F36B1-9832-964D-A170-E7AF683D7916}" type="slidenum">
              <a:rPr lang="en-US" smtClean="0"/>
              <a:t>‹#›</a:t>
            </a:fld>
            <a:endParaRPr lang="en-US"/>
          </a:p>
        </p:txBody>
      </p:sp>
    </p:spTree>
    <p:extLst>
      <p:ext uri="{BB962C8B-B14F-4D97-AF65-F5344CB8AC3E}">
        <p14:creationId xmlns:p14="http://schemas.microsoft.com/office/powerpoint/2010/main" val="410469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upload.wikimedia.org/wikipedia/commons/5/51/Miracle_of_Sravasti.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accesstoinsight.org/tipitaka/mn/mn.063.than.html#poison"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253300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03662"/>
            <a:ext cx="11341769" cy="1231106"/>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 From the </a:t>
            </a:r>
            <a:r>
              <a:rPr lang="en-US" sz="4200" i="1" dirty="0" err="1">
                <a:latin typeface="Times New Roman" panose="02020603050405020304" pitchFamily="18" charset="0"/>
                <a:cs typeface="Times New Roman" panose="02020603050405020304" pitchFamily="18" charset="0"/>
              </a:rPr>
              <a:t>Anattalakkhaṇa</a:t>
            </a:r>
            <a:r>
              <a:rPr lang="en-US" sz="4200" i="1" dirty="0">
                <a:latin typeface="Times New Roman" panose="02020603050405020304" pitchFamily="18" charset="0"/>
                <a:cs typeface="Times New Roman" panose="02020603050405020304" pitchFamily="18" charset="0"/>
              </a:rPr>
              <a:t>-sutta</a:t>
            </a:r>
          </a:p>
          <a:p>
            <a:r>
              <a:rPr lang="en-US" sz="3200" dirty="0">
                <a:latin typeface="Times New Roman" panose="02020603050405020304" pitchFamily="18" charset="0"/>
                <a:cs typeface="Times New Roman" panose="02020603050405020304" pitchFamily="18" charset="0"/>
              </a:rPr>
              <a:t>(‘Discourse [</a:t>
            </a:r>
            <a:r>
              <a:rPr lang="en-US" sz="3200" i="1" dirty="0">
                <a:latin typeface="Times New Roman" panose="02020603050405020304" pitchFamily="18" charset="0"/>
                <a:cs typeface="Times New Roman" panose="02020603050405020304" pitchFamily="18" charset="0"/>
              </a:rPr>
              <a:t>sutta</a:t>
            </a:r>
            <a:r>
              <a:rPr lang="en-US" sz="3200" dirty="0">
                <a:latin typeface="Times New Roman" panose="02020603050405020304" pitchFamily="18" charset="0"/>
                <a:cs typeface="Times New Roman" panose="02020603050405020304" pitchFamily="18" charset="0"/>
              </a:rPr>
              <a:t>] on the character [of things], being not the self’)</a:t>
            </a:r>
          </a:p>
        </p:txBody>
      </p:sp>
      <p:sp>
        <p:nvSpPr>
          <p:cNvPr id="5" name="TextBox 4">
            <a:extLst>
              <a:ext uri="{FF2B5EF4-FFF2-40B4-BE49-F238E27FC236}">
                <a16:creationId xmlns:a16="http://schemas.microsoft.com/office/drawing/2014/main" id="{9D5709B2-22CB-374D-809E-40E3D7C5F7E1}"/>
              </a:ext>
            </a:extLst>
          </p:cNvPr>
          <p:cNvSpPr txBox="1"/>
          <p:nvPr/>
        </p:nvSpPr>
        <p:spPr>
          <a:xfrm>
            <a:off x="498809" y="1545247"/>
            <a:ext cx="11082088" cy="477053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Buddha is seated with his first audience of monks, after having taught about the Four Truths, and asks his monks to interrogate the content of their experience…]</a:t>
            </a:r>
          </a:p>
          <a:p>
            <a:pPr algn="just"/>
            <a:endParaRPr lang="en-US" sz="1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Monks, how do you conceive it – is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physical form […then, each in their turn, 	ii) sensation, iii) conceptualization, iv) volition and v) consciousness…] 	permanent or impermanent?</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…(The monks respond) Impermanent, venerable Sir.</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Now, is what is impermanent unsatisfactory (</a:t>
            </a:r>
            <a:r>
              <a:rPr lang="en-US" sz="2400" i="1" dirty="0">
                <a:latin typeface="Times New Roman" panose="02020603050405020304" pitchFamily="18" charset="0"/>
                <a:cs typeface="Times New Roman" panose="02020603050405020304" pitchFamily="18" charset="0"/>
              </a:rPr>
              <a:t>dukkha</a:t>
            </a:r>
            <a:r>
              <a:rPr lang="en-US" sz="2400" dirty="0">
                <a:latin typeface="Times New Roman" panose="02020603050405020304" pitchFamily="18" charset="0"/>
                <a:cs typeface="Times New Roman" panose="02020603050405020304" pitchFamily="18" charset="0"/>
              </a:rPr>
              <a:t>) or pleasing (</a:t>
            </a:r>
            <a:r>
              <a:rPr lang="en-US" sz="2400" i="1" dirty="0" err="1">
                <a:latin typeface="Times New Roman" panose="02020603050405020304" pitchFamily="18" charset="0"/>
                <a:cs typeface="Times New Roman" panose="02020603050405020304" pitchFamily="18" charset="0"/>
              </a:rPr>
              <a:t>sukha</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…Unsatisfactory, venerable Sir.</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Now, is what is impermanent, what is unsatisfactory, being subject to change, fit 	to be considered like this: ‘this is mine, this me, this is my self (</a:t>
            </a:r>
            <a:r>
              <a:rPr lang="en-US" sz="2400" i="1" dirty="0" err="1">
                <a:latin typeface="Times New Roman" panose="02020603050405020304" pitchFamily="18" charset="0"/>
                <a:cs typeface="Times New Roman" panose="02020603050405020304" pitchFamily="18" charset="0"/>
              </a:rPr>
              <a:t>attā</a:t>
            </a:r>
            <a:r>
              <a:rPr lang="en-US" sz="24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…It is not, venerable Sir…</a:t>
            </a:r>
          </a:p>
        </p:txBody>
      </p:sp>
    </p:spTree>
    <p:extLst>
      <p:ext uri="{BB962C8B-B14F-4D97-AF65-F5344CB8AC3E}">
        <p14:creationId xmlns:p14="http://schemas.microsoft.com/office/powerpoint/2010/main" val="106222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03662"/>
            <a:ext cx="11341769" cy="1169551"/>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 From the </a:t>
            </a:r>
            <a:r>
              <a:rPr lang="en-US" sz="4200" i="1" dirty="0" err="1">
                <a:latin typeface="Times New Roman" panose="02020603050405020304" pitchFamily="18" charset="0"/>
                <a:cs typeface="Times New Roman" panose="02020603050405020304" pitchFamily="18" charset="0"/>
              </a:rPr>
              <a:t>Milinda-pañha</a:t>
            </a:r>
            <a:endParaRPr lang="en-US" sz="4200"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questions of the King </a:t>
            </a:r>
            <a:r>
              <a:rPr lang="en-US" sz="2800" dirty="0" err="1">
                <a:latin typeface="Times New Roman" panose="02020603050405020304" pitchFamily="18" charset="0"/>
                <a:cs typeface="Times New Roman" panose="02020603050405020304" pitchFamily="18" charset="0"/>
              </a:rPr>
              <a:t>Milinda</a:t>
            </a:r>
            <a:r>
              <a:rPr lang="en-US" sz="2800" dirty="0">
                <a:latin typeface="Times New Roman" panose="02020603050405020304" pitchFamily="18" charset="0"/>
                <a:cs typeface="Times New Roman" panose="02020603050405020304" pitchFamily="18" charset="0"/>
              </a:rPr>
              <a:t>’, in dialogue with the monk </a:t>
            </a:r>
            <a:r>
              <a:rPr lang="en-US" sz="2800" dirty="0" err="1">
                <a:latin typeface="Times New Roman" panose="02020603050405020304" pitchFamily="18" charset="0"/>
                <a:cs typeface="Times New Roman" panose="02020603050405020304" pitchFamily="18" charset="0"/>
              </a:rPr>
              <a:t>Nāgasena</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D5709B2-22CB-374D-809E-40E3D7C5F7E1}"/>
              </a:ext>
            </a:extLst>
          </p:cNvPr>
          <p:cNvSpPr txBox="1"/>
          <p:nvPr/>
        </p:nvSpPr>
        <p:spPr>
          <a:xfrm>
            <a:off x="673770" y="1514476"/>
            <a:ext cx="8381750" cy="5278368"/>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king asked: ‘Venerable </a:t>
            </a:r>
            <a:r>
              <a:rPr lang="en-US" sz="2400" dirty="0" err="1">
                <a:latin typeface="Times New Roman" panose="02020603050405020304" pitchFamily="18" charset="0"/>
                <a:cs typeface="Times New Roman" panose="02020603050405020304" pitchFamily="18" charset="0"/>
              </a:rPr>
              <a:t>Nāgasena</a:t>
            </a:r>
            <a:r>
              <a:rPr lang="en-US" sz="2400" dirty="0">
                <a:latin typeface="Times New Roman" panose="02020603050405020304" pitchFamily="18" charset="0"/>
                <a:cs typeface="Times New Roman" panose="02020603050405020304" pitchFamily="18" charset="0"/>
              </a:rPr>
              <a:t>, is it the case that one does not transmigrate, and yet one is reborn?</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Yes, your majesty, one does not transmigrate and yet one is 	reborn.</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How, venerable </a:t>
            </a:r>
            <a:r>
              <a:rPr lang="en-US" sz="2400" dirty="0" err="1">
                <a:latin typeface="Times New Roman" panose="02020603050405020304" pitchFamily="18" charset="0"/>
                <a:cs typeface="Times New Roman" panose="02020603050405020304" pitchFamily="18" charset="0"/>
              </a:rPr>
              <a:t>Nāgasena</a:t>
            </a:r>
            <a:r>
              <a:rPr lang="en-US" sz="2400" dirty="0">
                <a:latin typeface="Times New Roman" panose="02020603050405020304" pitchFamily="18" charset="0"/>
                <a:cs typeface="Times New Roman" panose="02020603050405020304" pitchFamily="18" charset="0"/>
              </a:rPr>
              <a:t>, is it that one does not transmigrate and yet one is reborn? Provide an analogy.</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Just as, your majesty, if someone kindled one lamp from 	another, is it indeed the case, majesty, that the lamp would 	transmigrate from the other lamp?</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Certainly not, venerable Sir.</a:t>
            </a: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Indeed not, your majesty, one does not transmigrate, and 	yet one is reborn.</a:t>
            </a:r>
          </a:p>
          <a:p>
            <a:pPr algn="just"/>
            <a:endParaRPr lang="en-US" sz="2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FABCC88-42AE-7C4D-BFD9-164F89CDB03C}"/>
              </a:ext>
            </a:extLst>
          </p:cNvPr>
          <p:cNvPicPr>
            <a:picLocks noChangeAspect="1"/>
          </p:cNvPicPr>
          <p:nvPr/>
        </p:nvPicPr>
        <p:blipFill>
          <a:blip r:embed="rId4"/>
          <a:stretch>
            <a:fillRect/>
          </a:stretch>
        </p:blipFill>
        <p:spPr>
          <a:xfrm>
            <a:off x="9360321" y="1514476"/>
            <a:ext cx="2157909" cy="4949362"/>
          </a:xfrm>
          <a:prstGeom prst="rect">
            <a:avLst/>
          </a:prstGeom>
        </p:spPr>
      </p:pic>
    </p:spTree>
    <p:extLst>
      <p:ext uri="{BB962C8B-B14F-4D97-AF65-F5344CB8AC3E}">
        <p14:creationId xmlns:p14="http://schemas.microsoft.com/office/powerpoint/2010/main" val="178102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9FE6C9-FACD-6347-9F98-F3371B1EAF71}"/>
              </a:ext>
            </a:extLst>
          </p:cNvPr>
          <p:cNvSpPr txBox="1"/>
          <p:nvPr/>
        </p:nvSpPr>
        <p:spPr>
          <a:xfrm>
            <a:off x="5052447" y="263613"/>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sp>
        <p:nvSpPr>
          <p:cNvPr id="13" name="TextBox 12">
            <a:extLst>
              <a:ext uri="{FF2B5EF4-FFF2-40B4-BE49-F238E27FC236}">
                <a16:creationId xmlns:a16="http://schemas.microsoft.com/office/drawing/2014/main" id="{EE283963-2309-AA45-8D71-C6259FE14950}"/>
              </a:ext>
            </a:extLst>
          </p:cNvPr>
          <p:cNvSpPr txBox="1"/>
          <p:nvPr/>
        </p:nvSpPr>
        <p:spPr>
          <a:xfrm>
            <a:off x="5052447" y="1351508"/>
            <a:ext cx="6547371" cy="4093428"/>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Buddhist literature is full of what we might call ‘philosophy’, if by this we mean engagement with philosophical problems (human nature, identity, ethics, etc.) in philosophical ways (analytic, inferential, etc.), although the Buddha speaking in this literature is pretty clear that not all philosophical topics are worth worrying about, given the central aim of Buddhist teaching: removing oneself from the cycle of rebirth, and attaining an end to suffering.</a:t>
            </a:r>
            <a:endParaRPr lang="en-US" sz="2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A49B31-4EDB-B84E-BB3B-07A6104465A3}"/>
              </a:ext>
            </a:extLst>
          </p:cNvPr>
          <p:cNvSpPr txBox="1"/>
          <p:nvPr/>
        </p:nvSpPr>
        <p:spPr>
          <a:xfrm>
            <a:off x="4874882" y="5763390"/>
            <a:ext cx="6919328"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Left: Detail of a C2nd relief from </a:t>
            </a:r>
            <a:r>
              <a:rPr lang="en-US" sz="1600" dirty="0" err="1">
                <a:latin typeface="Times New Roman" panose="02020603050405020304" pitchFamily="18" charset="0"/>
                <a:cs typeface="Times New Roman" panose="02020603050405020304" pitchFamily="18" charset="0"/>
              </a:rPr>
              <a:t>Gandhāra</a:t>
            </a:r>
            <a:r>
              <a:rPr lang="en-US" sz="1600" dirty="0">
                <a:latin typeface="Times New Roman" panose="02020603050405020304" pitchFamily="18" charset="0"/>
                <a:cs typeface="Times New Roman" panose="02020603050405020304" pitchFamily="18" charset="0"/>
              </a:rPr>
              <a:t>, depicting the Buddha in conversation (or debate?) with a Brahmin. Image copyright Peshawar Museum, Pakistan.</a:t>
            </a:r>
          </a:p>
        </p:txBody>
      </p:sp>
      <p:pic>
        <p:nvPicPr>
          <p:cNvPr id="6" name="Picture 5" descr="A picture containing text, outdoor, black&#10;&#10;Description automatically generated">
            <a:extLst>
              <a:ext uri="{FF2B5EF4-FFF2-40B4-BE49-F238E27FC236}">
                <a16:creationId xmlns:a16="http://schemas.microsoft.com/office/drawing/2014/main" id="{B6ED89CA-8A92-7D4C-9133-3AB6045FCB74}"/>
              </a:ext>
            </a:extLst>
          </p:cNvPr>
          <p:cNvPicPr>
            <a:picLocks noChangeAspect="1"/>
          </p:cNvPicPr>
          <p:nvPr/>
        </p:nvPicPr>
        <p:blipFill>
          <a:blip r:embed="rId4"/>
          <a:stretch>
            <a:fillRect/>
          </a:stretch>
        </p:blipFill>
        <p:spPr>
          <a:xfrm>
            <a:off x="397790" y="747864"/>
            <a:ext cx="4275735" cy="5362272"/>
          </a:xfrm>
          <a:prstGeom prst="rect">
            <a:avLst/>
          </a:prstGeom>
        </p:spPr>
      </p:pic>
    </p:spTree>
    <p:extLst>
      <p:ext uri="{BB962C8B-B14F-4D97-AF65-F5344CB8AC3E}">
        <p14:creationId xmlns:p14="http://schemas.microsoft.com/office/powerpoint/2010/main" val="350714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6" name="Picture 2">
            <a:hlinkClick r:id="rId4"/>
            <a:extLst>
              <a:ext uri="{FF2B5EF4-FFF2-40B4-BE49-F238E27FC236}">
                <a16:creationId xmlns:a16="http://schemas.microsoft.com/office/drawing/2014/main" id="{4E7115A1-9360-8B49-BFC9-B9189CBEE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812" y="1923201"/>
            <a:ext cx="2509340" cy="42830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A54338-5264-D94A-B7AD-777C29751899}"/>
              </a:ext>
            </a:extLst>
          </p:cNvPr>
          <p:cNvSpPr txBox="1"/>
          <p:nvPr/>
        </p:nvSpPr>
        <p:spPr>
          <a:xfrm>
            <a:off x="7348532" y="6235949"/>
            <a:ext cx="4245848"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the </a:t>
            </a:r>
            <a:r>
              <a:rPr lang="en-US" sz="1000" dirty="0" err="1">
                <a:latin typeface="Times New Roman" panose="02020603050405020304" pitchFamily="18" charset="0"/>
                <a:cs typeface="Times New Roman" panose="02020603050405020304" pitchFamily="18" charset="0"/>
              </a:rPr>
              <a:t>Musée</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Guimet</a:t>
            </a:r>
            <a:r>
              <a:rPr lang="en-US" sz="1000" dirty="0">
                <a:latin typeface="Times New Roman" panose="02020603050405020304" pitchFamily="18" charset="0"/>
                <a:cs typeface="Times New Roman" panose="02020603050405020304" pitchFamily="18" charset="0"/>
              </a:rPr>
              <a:t>, Paris</a:t>
            </a:r>
          </a:p>
        </p:txBody>
      </p:sp>
    </p:spTree>
    <p:extLst>
      <p:ext uri="{BB962C8B-B14F-4D97-AF65-F5344CB8AC3E}">
        <p14:creationId xmlns:p14="http://schemas.microsoft.com/office/powerpoint/2010/main" val="93118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5BE3E27-6D81-954B-88E0-99B5BA7CA38B}"/>
              </a:ext>
            </a:extLst>
          </p:cNvPr>
          <p:cNvSpPr txBox="1"/>
          <p:nvPr/>
        </p:nvSpPr>
        <p:spPr>
          <a:xfrm>
            <a:off x="2857500" y="2934914"/>
            <a:ext cx="8621486" cy="3416320"/>
          </a:xfrm>
          <a:prstGeom prst="rect">
            <a:avLst/>
          </a:prstGeom>
          <a:noFill/>
        </p:spPr>
        <p:txBody>
          <a:bodyPr wrap="square" rtlCol="0">
            <a:spAutoFit/>
          </a:bodyPr>
          <a:lstStyle/>
          <a:p>
            <a:pPr algn="just"/>
            <a:r>
              <a:rPr lang="en-US" sz="2400" dirty="0">
                <a:latin typeface="Gandhari Unicode" panose="02000503060000020004" pitchFamily="2" charset="0"/>
              </a:rPr>
              <a:t>…Buddhism in its original form, and still in the Theravada (Small Vehicle) form, is a philosophy, not a religion. So is Jainism, so most emphatically is Confucianism. The differentiator is that these philosophies are not </a:t>
            </a:r>
            <a:r>
              <a:rPr lang="en-US" sz="2400" dirty="0" err="1">
                <a:latin typeface="Gandhari Unicode" panose="02000503060000020004" pitchFamily="2" charset="0"/>
              </a:rPr>
              <a:t>centred</a:t>
            </a:r>
            <a:r>
              <a:rPr lang="en-US" sz="2400" dirty="0">
                <a:latin typeface="Gandhari Unicode" panose="02000503060000020004" pitchFamily="2" charset="0"/>
              </a:rPr>
              <a:t> upon belief in, worship of, and obedience to a deity or deities, from whom or from which come the commands that construct the correct form of life and belief for the devotee.</a:t>
            </a:r>
          </a:p>
          <a:p>
            <a:pPr algn="just"/>
            <a:endParaRPr lang="en-US" sz="800" dirty="0">
              <a:latin typeface="Gandhari Unicode" panose="02000503060000020004" pitchFamily="2" charset="0"/>
            </a:endParaRPr>
          </a:p>
          <a:p>
            <a:pPr algn="r"/>
            <a:r>
              <a:rPr lang="en-US" sz="2000" dirty="0">
                <a:latin typeface="Gandhari Unicode" panose="02000503060000020004" pitchFamily="2" charset="0"/>
              </a:rPr>
              <a:t> A.C. Grayling, </a:t>
            </a:r>
            <a:r>
              <a:rPr lang="en-US" sz="2000" i="1" dirty="0">
                <a:latin typeface="Gandhari Unicode" panose="02000503060000020004" pitchFamily="2" charset="0"/>
              </a:rPr>
              <a:t>The God Argument: The Case Against Religion and for Humanism</a:t>
            </a:r>
            <a:r>
              <a:rPr lang="en-US" sz="2000" dirty="0">
                <a:latin typeface="Gandhari Unicode" panose="02000503060000020004" pitchFamily="2" charset="0"/>
              </a:rPr>
              <a:t>, 2013: 36 (e-book)</a:t>
            </a:r>
          </a:p>
        </p:txBody>
      </p:sp>
      <p:sp>
        <p:nvSpPr>
          <p:cNvPr id="8" name="TextBox 7">
            <a:extLst>
              <a:ext uri="{FF2B5EF4-FFF2-40B4-BE49-F238E27FC236}">
                <a16:creationId xmlns:a16="http://schemas.microsoft.com/office/drawing/2014/main" id="{719FE6C9-FACD-6347-9F98-F3371B1EAF71}"/>
              </a:ext>
            </a:extLst>
          </p:cNvPr>
          <p:cNvSpPr txBox="1"/>
          <p:nvPr/>
        </p:nvSpPr>
        <p:spPr>
          <a:xfrm>
            <a:off x="440459" y="307820"/>
            <a:ext cx="1136168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Buddha as a philosopher</a:t>
            </a:r>
          </a:p>
        </p:txBody>
      </p:sp>
      <p:sp>
        <p:nvSpPr>
          <p:cNvPr id="4" name="TextBox 3">
            <a:extLst>
              <a:ext uri="{FF2B5EF4-FFF2-40B4-BE49-F238E27FC236}">
                <a16:creationId xmlns:a16="http://schemas.microsoft.com/office/drawing/2014/main" id="{793DCD3B-A9F9-384A-A35B-3B3205D91FEC}"/>
              </a:ext>
            </a:extLst>
          </p:cNvPr>
          <p:cNvSpPr txBox="1"/>
          <p:nvPr/>
        </p:nvSpPr>
        <p:spPr>
          <a:xfrm>
            <a:off x="698663" y="1037950"/>
            <a:ext cx="9778768" cy="1200329"/>
          </a:xfrm>
          <a:prstGeom prst="rect">
            <a:avLst/>
          </a:prstGeom>
          <a:noFill/>
        </p:spPr>
        <p:txBody>
          <a:bodyPr wrap="square" rtlCol="0">
            <a:spAutoFit/>
          </a:bodyPr>
          <a:lstStyle/>
          <a:p>
            <a:pPr algn="just"/>
            <a:r>
              <a:rPr lang="en-US" sz="2400" dirty="0">
                <a:latin typeface="Gandhari Unicode" panose="02000503060000020004" pitchFamily="2" charset="0"/>
              </a:rPr>
              <a:t>[The Buddha] lived, he taught, and he died as a philosopher…’</a:t>
            </a:r>
          </a:p>
          <a:p>
            <a:pPr algn="just"/>
            <a:endParaRPr lang="en-US" sz="800" dirty="0">
              <a:latin typeface="Gandhari Unicode" panose="02000503060000020004" pitchFamily="2" charset="0"/>
            </a:endParaRPr>
          </a:p>
          <a:p>
            <a:pPr algn="r"/>
            <a:r>
              <a:rPr lang="en-US" sz="2000" dirty="0">
                <a:latin typeface="Gandhari Unicode" panose="02000503060000020004" pitchFamily="2" charset="0"/>
              </a:rPr>
              <a:t>Eugene Burnouf, </a:t>
            </a:r>
            <a:r>
              <a:rPr lang="en-US" sz="2000" i="1" dirty="0">
                <a:latin typeface="Gandhari Unicode" panose="02000503060000020004" pitchFamily="2" charset="0"/>
              </a:rPr>
              <a:t>Introduction to the History of Buddhism</a:t>
            </a:r>
            <a:r>
              <a:rPr lang="en-US" sz="2000" dirty="0">
                <a:latin typeface="Gandhari Unicode" panose="02000503060000020004" pitchFamily="2" charset="0"/>
              </a:rPr>
              <a:t>, 2010: 329 </a:t>
            </a:r>
          </a:p>
          <a:p>
            <a:pPr algn="r"/>
            <a:r>
              <a:rPr lang="en-US" sz="2000" dirty="0">
                <a:latin typeface="Gandhari Unicode" panose="02000503060000020004" pitchFamily="2" charset="0"/>
              </a:rPr>
              <a:t>(translation of the originally French text, published 1844) </a:t>
            </a:r>
          </a:p>
        </p:txBody>
      </p:sp>
      <p:cxnSp>
        <p:nvCxnSpPr>
          <p:cNvPr id="3" name="Straight Connector 2">
            <a:extLst>
              <a:ext uri="{FF2B5EF4-FFF2-40B4-BE49-F238E27FC236}">
                <a16:creationId xmlns:a16="http://schemas.microsoft.com/office/drawing/2014/main" id="{9BB1E7C8-CC8B-AB48-A8DE-6AEF7100E254}"/>
              </a:ext>
            </a:extLst>
          </p:cNvPr>
          <p:cNvCxnSpPr>
            <a:cxnSpLocks/>
          </p:cNvCxnSpPr>
          <p:nvPr/>
        </p:nvCxnSpPr>
        <p:spPr>
          <a:xfrm>
            <a:off x="1455162" y="2586596"/>
            <a:ext cx="928167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D36931-B6E3-2C46-9842-1B38081898E8}"/>
              </a:ext>
            </a:extLst>
          </p:cNvPr>
          <p:cNvSpPr txBox="1"/>
          <p:nvPr/>
        </p:nvSpPr>
        <p:spPr>
          <a:xfrm>
            <a:off x="507589" y="2872569"/>
            <a:ext cx="1668980" cy="2492990"/>
          </a:xfrm>
          <a:prstGeom prst="rect">
            <a:avLst/>
          </a:prstGeom>
          <a:noFill/>
        </p:spPr>
        <p:txBody>
          <a:bodyPr wrap="square" rtlCol="0">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Somewhat problematic</a:t>
            </a:r>
          </a:p>
          <a:p>
            <a:pPr algn="ctr"/>
            <a:endParaRPr lang="en-US" sz="1200" i="1"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C00000"/>
                </a:solidFill>
                <a:latin typeface="Times New Roman" panose="02020603050405020304" pitchFamily="18" charset="0"/>
                <a:cs typeface="Times New Roman" panose="02020603050405020304" pitchFamily="18" charset="0"/>
              </a:rPr>
              <a:t>(</a:t>
            </a:r>
            <a:r>
              <a:rPr lang="en-US" sz="2400" i="1" dirty="0">
                <a:solidFill>
                  <a:srgbClr val="C00000"/>
                </a:solidFill>
                <a:latin typeface="Times New Roman" panose="02020603050405020304" pitchFamily="18" charset="0"/>
                <a:cs typeface="Times New Roman" panose="02020603050405020304" pitchFamily="18" charset="0"/>
              </a:rPr>
              <a:t>not what </a:t>
            </a:r>
            <a:r>
              <a:rPr lang="en-US" sz="2400" i="1" dirty="0" err="1">
                <a:solidFill>
                  <a:srgbClr val="C00000"/>
                </a:solidFill>
                <a:latin typeface="Times New Roman" panose="02020603050405020304" pitchFamily="18" charset="0"/>
                <a:cs typeface="Times New Roman" panose="02020603050405020304" pitchFamily="18" charset="0"/>
              </a:rPr>
              <a:t>Theravāda</a:t>
            </a:r>
            <a:r>
              <a:rPr lang="en-US" sz="2400" i="1" dirty="0">
                <a:solidFill>
                  <a:srgbClr val="C00000"/>
                </a:solidFill>
                <a:latin typeface="Times New Roman" panose="02020603050405020304" pitchFamily="18" charset="0"/>
                <a:cs typeface="Times New Roman" panose="02020603050405020304" pitchFamily="18" charset="0"/>
              </a:rPr>
              <a:t> means, for a start…</a:t>
            </a:r>
            <a:r>
              <a:rPr lang="en-US" sz="2400" dirty="0">
                <a:solidFill>
                  <a:srgbClr val="C00000"/>
                </a:solidFill>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65808287-DA7D-3046-A11D-04B8CA8A8E9A}"/>
              </a:ext>
            </a:extLst>
          </p:cNvPr>
          <p:cNvCxnSpPr>
            <a:cxnSpLocks/>
          </p:cNvCxnSpPr>
          <p:nvPr/>
        </p:nvCxnSpPr>
        <p:spPr>
          <a:xfrm>
            <a:off x="2176569" y="3313190"/>
            <a:ext cx="584203" cy="0"/>
          </a:xfrm>
          <a:prstGeom prst="line">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0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664CA3-A20B-B543-8B3B-6154C2EC584B}"/>
              </a:ext>
            </a:extLst>
          </p:cNvPr>
          <p:cNvSpPr txBox="1"/>
          <p:nvPr/>
        </p:nvSpPr>
        <p:spPr>
          <a:xfrm>
            <a:off x="654770" y="4772857"/>
            <a:ext cx="10706650" cy="892552"/>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saṃsāra</a:t>
            </a:r>
            <a:r>
              <a:rPr lang="en-US" sz="2600" dirty="0">
                <a:latin typeface="Times New Roman" panose="02020603050405020304" pitchFamily="18" charset="0"/>
                <a:cs typeface="Times New Roman" panose="02020603050405020304" pitchFamily="18" charset="0"/>
              </a:rPr>
              <a:t> – ‘wandering on’: the beginningless process of birth, death and rebirth, to which we are all bound, fueled by </a:t>
            </a:r>
            <a:r>
              <a:rPr lang="en-US" sz="2600" i="1" dirty="0">
                <a:latin typeface="Times New Roman" panose="02020603050405020304" pitchFamily="18" charset="0"/>
                <a:cs typeface="Times New Roman" panose="02020603050405020304" pitchFamily="18" charset="0"/>
              </a:rPr>
              <a:t>karma</a:t>
            </a:r>
          </a:p>
        </p:txBody>
      </p:sp>
      <p:sp>
        <p:nvSpPr>
          <p:cNvPr id="17" name="TextBox 16">
            <a:extLst>
              <a:ext uri="{FF2B5EF4-FFF2-40B4-BE49-F238E27FC236}">
                <a16:creationId xmlns:a16="http://schemas.microsoft.com/office/drawing/2014/main" id="{AE233BDE-4EFC-A941-9FFA-A56D72EB908C}"/>
              </a:ext>
            </a:extLst>
          </p:cNvPr>
          <p:cNvSpPr txBox="1"/>
          <p:nvPr/>
        </p:nvSpPr>
        <p:spPr>
          <a:xfrm>
            <a:off x="654770" y="5702664"/>
            <a:ext cx="10706650" cy="892552"/>
          </a:xfrm>
          <a:prstGeom prst="rect">
            <a:avLst/>
          </a:prstGeom>
          <a:noFill/>
        </p:spPr>
        <p:txBody>
          <a:bodyPr wrap="square" rtlCol="0">
            <a:spAutoFit/>
          </a:bodyPr>
          <a:lstStyle/>
          <a:p>
            <a:pPr algn="just"/>
            <a:r>
              <a:rPr lang="en-US" sz="2600" i="1" dirty="0">
                <a:latin typeface="Times New Roman" panose="02020603050405020304" pitchFamily="18" charset="0"/>
                <a:cs typeface="Times New Roman" panose="02020603050405020304" pitchFamily="18" charset="0"/>
              </a:rPr>
              <a:t>karma</a:t>
            </a:r>
            <a:r>
              <a:rPr lang="en-US" sz="2600" dirty="0">
                <a:latin typeface="Times New Roman" panose="02020603050405020304" pitchFamily="18" charset="0"/>
                <a:cs typeface="Times New Roman" panose="02020603050405020304" pitchFamily="18" charset="0"/>
              </a:rPr>
              <a:t> (Pāli </a:t>
            </a:r>
            <a:r>
              <a:rPr lang="en-US" sz="2600" i="1" dirty="0" err="1">
                <a:latin typeface="Times New Roman" panose="02020603050405020304" pitchFamily="18" charset="0"/>
                <a:cs typeface="Times New Roman" panose="02020603050405020304" pitchFamily="18" charset="0"/>
              </a:rPr>
              <a:t>kamma</a:t>
            </a:r>
            <a:r>
              <a:rPr lang="en-US" sz="2600" dirty="0">
                <a:latin typeface="Times New Roman" panose="02020603050405020304" pitchFamily="18" charset="0"/>
                <a:cs typeface="Times New Roman" panose="02020603050405020304" pitchFamily="18" charset="0"/>
              </a:rPr>
              <a:t>) – ‘action’ or ‘activity’ that maintains our bondage to </a:t>
            </a:r>
            <a:r>
              <a:rPr lang="en-US" sz="2600" i="1" dirty="0" err="1">
                <a:latin typeface="Times New Roman" panose="02020603050405020304" pitchFamily="18" charset="0"/>
                <a:cs typeface="Times New Roman" panose="02020603050405020304" pitchFamily="18" charset="0"/>
              </a:rPr>
              <a:t>saṃsāra</a:t>
            </a:r>
            <a:endParaRPr lang="en-US" sz="26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8D88FC5-924B-7541-B7CB-6DBFA9838712}"/>
              </a:ext>
            </a:extLst>
          </p:cNvPr>
          <p:cNvSpPr txBox="1"/>
          <p:nvPr/>
        </p:nvSpPr>
        <p:spPr>
          <a:xfrm>
            <a:off x="654769" y="1272915"/>
            <a:ext cx="7817717" cy="1292662"/>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brāhmaṇa</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 ritualist, educated in the Vedas and in sacrifice, who presumes himself to be superior to others in society by virtue of birth (English ‘brahmin’)</a:t>
            </a:r>
            <a:endParaRPr lang="en-US" sz="26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5BE3E27-6D81-954B-88E0-99B5BA7CA38B}"/>
              </a:ext>
            </a:extLst>
          </p:cNvPr>
          <p:cNvSpPr txBox="1"/>
          <p:nvPr/>
        </p:nvSpPr>
        <p:spPr>
          <a:xfrm>
            <a:off x="654769" y="2602832"/>
            <a:ext cx="7817718" cy="1692771"/>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śramaṇa</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(Pāli </a:t>
            </a:r>
            <a:r>
              <a:rPr lang="en-US" sz="2600" i="1" dirty="0" err="1">
                <a:latin typeface="Times New Roman" panose="02020603050405020304" pitchFamily="18" charset="0"/>
                <a:cs typeface="Times New Roman" panose="02020603050405020304" pitchFamily="18" charset="0"/>
              </a:rPr>
              <a:t>samaṇa</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 renouncer (often an ascetic), who has quit the world of normal social conventions (house, family, ritual etc.), and sought a response to the human condition</a:t>
            </a:r>
            <a:endParaRPr lang="en-US" sz="26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9FE6C9-FACD-6347-9F98-F3371B1EAF71}"/>
              </a:ext>
            </a:extLst>
          </p:cNvPr>
          <p:cNvSpPr txBox="1"/>
          <p:nvPr/>
        </p:nvSpPr>
        <p:spPr>
          <a:xfrm>
            <a:off x="440459" y="307820"/>
            <a:ext cx="11361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‘late-Vedic’ (C8-5th BCE) context of early Buddhism in India</a:t>
            </a:r>
          </a:p>
        </p:txBody>
      </p:sp>
      <p:pic>
        <p:nvPicPr>
          <p:cNvPr id="2049" name="Picture 1">
            <a:extLst>
              <a:ext uri="{FF2B5EF4-FFF2-40B4-BE49-F238E27FC236}">
                <a16:creationId xmlns:a16="http://schemas.microsoft.com/office/drawing/2014/main" id="{C64999E0-5B0E-F141-9AB3-CD7380BF3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101" y="886230"/>
            <a:ext cx="2736129" cy="35859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CBEBE5-3FE0-A646-883F-894052C827E8}"/>
              </a:ext>
            </a:extLst>
          </p:cNvPr>
          <p:cNvSpPr txBox="1"/>
          <p:nvPr/>
        </p:nvSpPr>
        <p:spPr>
          <a:xfrm>
            <a:off x="7291382" y="4489381"/>
            <a:ext cx="4245848"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the </a:t>
            </a:r>
            <a:r>
              <a:rPr lang="en-US" sz="1000" dirty="0" err="1">
                <a:latin typeface="Times New Roman" panose="02020603050405020304" pitchFamily="18" charset="0"/>
                <a:cs typeface="Times New Roman" panose="02020603050405020304" pitchFamily="18" charset="0"/>
              </a:rPr>
              <a:t>Brookyln</a:t>
            </a:r>
            <a:r>
              <a:rPr lang="en-US" sz="1000" dirty="0">
                <a:latin typeface="Times New Roman" panose="02020603050405020304" pitchFamily="18" charset="0"/>
                <a:cs typeface="Times New Roman" panose="02020603050405020304" pitchFamily="18" charset="0"/>
              </a:rPr>
              <a:t> Museum.</a:t>
            </a:r>
          </a:p>
        </p:txBody>
      </p:sp>
    </p:spTree>
    <p:extLst>
      <p:ext uri="{BB962C8B-B14F-4D97-AF65-F5344CB8AC3E}">
        <p14:creationId xmlns:p14="http://schemas.microsoft.com/office/powerpoint/2010/main" val="35210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0577-E672-EE4B-ACC2-8268FBC3D0C0}"/>
              </a:ext>
            </a:extLst>
          </p:cNvPr>
          <p:cNvSpPr>
            <a:spLocks noGrp="1"/>
          </p:cNvSpPr>
          <p:nvPr>
            <p:ph type="title"/>
          </p:nvPr>
        </p:nvSpPr>
        <p:spPr>
          <a:xfrm>
            <a:off x="451758" y="169183"/>
            <a:ext cx="10515600" cy="1104446"/>
          </a:xfrm>
        </p:spPr>
        <p:txBody>
          <a:bodyPr/>
          <a:lstStyle/>
          <a:p>
            <a:r>
              <a:rPr lang="en-US" dirty="0">
                <a:latin typeface="Times New Roman" panose="02020603050405020304" pitchFamily="18" charset="0"/>
                <a:cs typeface="Times New Roman" panose="02020603050405020304" pitchFamily="18" charset="0"/>
              </a:rPr>
              <a:t>The Buddha in his context</a:t>
            </a:r>
          </a:p>
        </p:txBody>
      </p:sp>
      <p:sp>
        <p:nvSpPr>
          <p:cNvPr id="9" name="TextBox 8">
            <a:extLst>
              <a:ext uri="{FF2B5EF4-FFF2-40B4-BE49-F238E27FC236}">
                <a16:creationId xmlns:a16="http://schemas.microsoft.com/office/drawing/2014/main" id="{CECE96F3-87F6-6044-BAA8-47BFB2B0A843}"/>
              </a:ext>
            </a:extLst>
          </p:cNvPr>
          <p:cNvSpPr txBox="1"/>
          <p:nvPr/>
        </p:nvSpPr>
        <p:spPr>
          <a:xfrm>
            <a:off x="7701643" y="889156"/>
            <a:ext cx="3809999" cy="5078313"/>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four sights</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Early meditation teachers</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Ascetic practice and the “middle way”</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Companions and followers</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First five monks</a:t>
            </a:r>
          </a:p>
          <a:p>
            <a:endParaRPr lang="en-US" dirty="0"/>
          </a:p>
          <a:p>
            <a:endParaRPr lang="en-US" dirty="0"/>
          </a:p>
        </p:txBody>
      </p:sp>
      <p:sp>
        <p:nvSpPr>
          <p:cNvPr id="10" name="TextBox 9">
            <a:extLst>
              <a:ext uri="{FF2B5EF4-FFF2-40B4-BE49-F238E27FC236}">
                <a16:creationId xmlns:a16="http://schemas.microsoft.com/office/drawing/2014/main" id="{DEC3B452-26B8-3C4F-926E-7EB6777B1E76}"/>
              </a:ext>
            </a:extLst>
          </p:cNvPr>
          <p:cNvSpPr txBox="1"/>
          <p:nvPr/>
        </p:nvSpPr>
        <p:spPr>
          <a:xfrm>
            <a:off x="451758" y="5388428"/>
            <a:ext cx="597353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four sights (old age, sickness, death and a mendicant) as depicted on British Library manuscript OR14297, from 19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Myanmar.</a:t>
            </a:r>
          </a:p>
        </p:txBody>
      </p:sp>
      <p:pic>
        <p:nvPicPr>
          <p:cNvPr id="13" name="Picture 12">
            <a:extLst>
              <a:ext uri="{FF2B5EF4-FFF2-40B4-BE49-F238E27FC236}">
                <a16:creationId xmlns:a16="http://schemas.microsoft.com/office/drawing/2014/main" id="{5C4C5C0E-A368-914C-8995-6E35032A5CA6}"/>
              </a:ext>
            </a:extLst>
          </p:cNvPr>
          <p:cNvPicPr>
            <a:picLocks noChangeAspect="1"/>
          </p:cNvPicPr>
          <p:nvPr/>
        </p:nvPicPr>
        <p:blipFill rotWithShape="1">
          <a:blip r:embed="rId4"/>
          <a:srcRect l="8413" r="27148"/>
          <a:stretch/>
        </p:blipFill>
        <p:spPr>
          <a:xfrm>
            <a:off x="451758" y="1587500"/>
            <a:ext cx="6858000" cy="3683000"/>
          </a:xfrm>
          <a:prstGeom prst="rect">
            <a:avLst/>
          </a:prstGeom>
        </p:spPr>
      </p:pic>
    </p:spTree>
    <p:extLst>
      <p:ext uri="{BB962C8B-B14F-4D97-AF65-F5344CB8AC3E}">
        <p14:creationId xmlns:p14="http://schemas.microsoft.com/office/powerpoint/2010/main" val="345762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C034-8167-084C-8A0A-DEE0710ADFAE}"/>
              </a:ext>
            </a:extLst>
          </p:cNvPr>
          <p:cNvSpPr>
            <a:spLocks noGrp="1"/>
          </p:cNvSpPr>
          <p:nvPr>
            <p:ph type="title"/>
          </p:nvPr>
        </p:nvSpPr>
        <p:spPr>
          <a:xfrm>
            <a:off x="251350" y="365125"/>
            <a:ext cx="6253844" cy="892175"/>
          </a:xfrm>
        </p:spPr>
        <p:txBody>
          <a:bodyPr/>
          <a:lstStyle/>
          <a:p>
            <a:r>
              <a:rPr lang="en-US" dirty="0">
                <a:latin typeface="Times New Roman" panose="02020603050405020304" pitchFamily="18" charset="0"/>
                <a:cs typeface="Times New Roman" panose="02020603050405020304" pitchFamily="18" charset="0"/>
              </a:rPr>
              <a:t>Karma: an idea in context</a:t>
            </a:r>
          </a:p>
        </p:txBody>
      </p:sp>
      <p:sp>
        <p:nvSpPr>
          <p:cNvPr id="3" name="Content Placeholder 2">
            <a:extLst>
              <a:ext uri="{FF2B5EF4-FFF2-40B4-BE49-F238E27FC236}">
                <a16:creationId xmlns:a16="http://schemas.microsoft.com/office/drawing/2014/main" id="{3D28C3C8-E852-8544-8A83-743E4140D917}"/>
              </a:ext>
            </a:extLst>
          </p:cNvPr>
          <p:cNvSpPr>
            <a:spLocks noGrp="1"/>
          </p:cNvSpPr>
          <p:nvPr>
            <p:ph idx="1"/>
          </p:nvPr>
        </p:nvSpPr>
        <p:spPr>
          <a:xfrm>
            <a:off x="571500" y="1431472"/>
            <a:ext cx="5933694" cy="4877252"/>
          </a:xfrm>
        </p:spPr>
        <p:txBody>
          <a:bodyPr/>
          <a:lstStyle/>
          <a:p>
            <a:pPr marL="0" indent="0">
              <a:buNone/>
            </a:pPr>
            <a:r>
              <a:rPr lang="en-US" dirty="0">
                <a:latin typeface="Times New Roman" panose="02020603050405020304" pitchFamily="18" charset="0"/>
                <a:cs typeface="Times New Roman" panose="02020603050405020304" pitchFamily="18" charset="0"/>
              </a:rPr>
              <a:t>Rival views:</a:t>
            </a:r>
          </a:p>
          <a:p>
            <a:r>
              <a:rPr lang="en-US" dirty="0">
                <a:latin typeface="Times New Roman" panose="02020603050405020304" pitchFamily="18" charset="0"/>
                <a:cs typeface="Times New Roman" panose="02020603050405020304" pitchFamily="18" charset="0"/>
              </a:rPr>
              <a:t>Karma doesn’t really operate</a:t>
            </a:r>
          </a:p>
          <a:p>
            <a:r>
              <a:rPr lang="en-US" dirty="0">
                <a:latin typeface="Times New Roman" panose="02020603050405020304" pitchFamily="18" charset="0"/>
                <a:cs typeface="Times New Roman" panose="02020603050405020304" pitchFamily="18" charset="0"/>
              </a:rPr>
              <a:t>Karma can be controlled or eliminated through ascetic practice</a:t>
            </a:r>
          </a:p>
          <a:p>
            <a:r>
              <a:rPr lang="en-US" dirty="0">
                <a:latin typeface="Times New Roman" panose="02020603050405020304" pitchFamily="18" charset="0"/>
                <a:cs typeface="Times New Roman" panose="02020603050405020304" pitchFamily="18" charset="0"/>
              </a:rPr>
              <a:t>What is good and bad karma depends on your status, role and ritual obligations</a:t>
            </a:r>
          </a:p>
          <a:p>
            <a:pPr marL="0" indent="0">
              <a:buNone/>
            </a:pPr>
            <a:r>
              <a:rPr lang="en-US" dirty="0">
                <a:latin typeface="Times New Roman" panose="02020603050405020304" pitchFamily="18" charset="0"/>
                <a:cs typeface="Times New Roman" panose="02020603050405020304" pitchFamily="18" charset="0"/>
              </a:rPr>
              <a:t>Buddhist karma:</a:t>
            </a:r>
          </a:p>
          <a:p>
            <a:r>
              <a:rPr lang="en-US" dirty="0">
                <a:latin typeface="Times New Roman" panose="02020603050405020304" pitchFamily="18" charset="0"/>
                <a:cs typeface="Times New Roman" panose="02020603050405020304" pitchFamily="18" charset="0"/>
              </a:rPr>
              <a:t>Universal ethic</a:t>
            </a:r>
          </a:p>
          <a:p>
            <a:r>
              <a:rPr lang="en-US" dirty="0">
                <a:latin typeface="Times New Roman" panose="02020603050405020304" pitchFamily="18" charset="0"/>
                <a:cs typeface="Times New Roman" panose="02020603050405020304" pitchFamily="18" charset="0"/>
              </a:rPr>
              <a:t>“karma is intention”</a:t>
            </a:r>
          </a:p>
          <a:p>
            <a:endParaRPr lang="en-US" dirty="0"/>
          </a:p>
          <a:p>
            <a:endParaRPr lang="en-US" dirty="0"/>
          </a:p>
        </p:txBody>
      </p:sp>
      <p:pic>
        <p:nvPicPr>
          <p:cNvPr id="4" name="Picture 3">
            <a:extLst>
              <a:ext uri="{FF2B5EF4-FFF2-40B4-BE49-F238E27FC236}">
                <a16:creationId xmlns:a16="http://schemas.microsoft.com/office/drawing/2014/main" id="{DB046F5E-0EC8-8647-B2FC-6F6A63590BAD}"/>
              </a:ext>
            </a:extLst>
          </p:cNvPr>
          <p:cNvPicPr>
            <a:picLocks noChangeAspect="1"/>
          </p:cNvPicPr>
          <p:nvPr/>
        </p:nvPicPr>
        <p:blipFill rotWithShape="1">
          <a:blip r:embed="rId4"/>
          <a:srcRect r="14869"/>
          <a:stretch/>
        </p:blipFill>
        <p:spPr>
          <a:xfrm>
            <a:off x="6792686" y="457302"/>
            <a:ext cx="5147965" cy="6035574"/>
          </a:xfrm>
          <a:prstGeom prst="rect">
            <a:avLst/>
          </a:prstGeom>
        </p:spPr>
      </p:pic>
    </p:spTree>
    <p:extLst>
      <p:ext uri="{BB962C8B-B14F-4D97-AF65-F5344CB8AC3E}">
        <p14:creationId xmlns:p14="http://schemas.microsoft.com/office/powerpoint/2010/main" val="312650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F87B7-F7F8-5346-B1D4-7A1AD76D21CE}"/>
              </a:ext>
            </a:extLst>
          </p:cNvPr>
          <p:cNvSpPr>
            <a:spLocks noGrp="1"/>
          </p:cNvSpPr>
          <p:nvPr>
            <p:ph idx="1"/>
          </p:nvPr>
        </p:nvSpPr>
        <p:spPr>
          <a:xfrm>
            <a:off x="293914" y="290738"/>
            <a:ext cx="11604172" cy="3616104"/>
          </a:xfrm>
        </p:spPr>
        <p:txBody>
          <a:bodyPr>
            <a:normAutofit fontScale="92500" lnSpcReduction="10000"/>
          </a:bodyPr>
          <a:lstStyle/>
          <a:p>
            <a:pPr marL="0" indent="0" algn="just">
              <a:buNone/>
            </a:pPr>
            <a:r>
              <a:rPr lang="en-GB" dirty="0">
                <a:latin typeface="Times New Roman" panose="02020603050405020304" pitchFamily="18" charset="0"/>
                <a:cs typeface="Times New Roman" panose="02020603050405020304" pitchFamily="18" charset="0"/>
              </a:rPr>
              <a:t>“It's just as if a man were wounded with an arrow thickly smeared with poison. His friends &amp; companions, kinsmen &amp; relatives would provide him with a surgeon, and the man would say, ‘I won't have this arrow removed until I know whether the man who wounded me was a noble warrior, a brahman, a merchant, or a worker.' He would say, 'I won't have this arrow removed until I know the given name &amp; clan name of the man who wounded me... until I know whether he was tall, medium, or short... […] until I know whether the bow with which I was wounded was a long bow or a crossbow... until I know whether the bowstring with which I was wounded was </a:t>
            </a:r>
            <a:r>
              <a:rPr lang="en-GB" dirty="0" err="1">
                <a:latin typeface="Times New Roman" panose="02020603050405020304" pitchFamily="18" charset="0"/>
                <a:cs typeface="Times New Roman" panose="02020603050405020304" pitchFamily="18" charset="0"/>
              </a:rPr>
              <a:t>fiber</a:t>
            </a:r>
            <a:r>
              <a:rPr lang="en-GB" dirty="0">
                <a:latin typeface="Times New Roman" panose="02020603050405020304" pitchFamily="18" charset="0"/>
                <a:cs typeface="Times New Roman" panose="02020603050405020304" pitchFamily="18" charset="0"/>
              </a:rPr>
              <a:t>, bamboo threads, sinew, hemp, or bark... […]’ The man would die and those things would still remain unknown to him.”</a:t>
            </a:r>
          </a:p>
        </p:txBody>
      </p:sp>
      <p:pic>
        <p:nvPicPr>
          <p:cNvPr id="5" name="Picture 4">
            <a:extLst>
              <a:ext uri="{FF2B5EF4-FFF2-40B4-BE49-F238E27FC236}">
                <a16:creationId xmlns:a16="http://schemas.microsoft.com/office/drawing/2014/main" id="{09E3F62B-40D8-9448-8B3E-512DA5A36FCA}"/>
              </a:ext>
            </a:extLst>
          </p:cNvPr>
          <p:cNvPicPr>
            <a:picLocks noChangeAspect="1"/>
          </p:cNvPicPr>
          <p:nvPr/>
        </p:nvPicPr>
        <p:blipFill rotWithShape="1">
          <a:blip r:embed="rId4"/>
          <a:srcRect t="56288" r="18350" b="5919"/>
          <a:stretch/>
        </p:blipFill>
        <p:spPr>
          <a:xfrm>
            <a:off x="3935186" y="3861556"/>
            <a:ext cx="7962900" cy="2760588"/>
          </a:xfrm>
          <a:prstGeom prst="rect">
            <a:avLst/>
          </a:prstGeom>
        </p:spPr>
      </p:pic>
      <p:sp>
        <p:nvSpPr>
          <p:cNvPr id="6" name="TextBox 5">
            <a:extLst>
              <a:ext uri="{FF2B5EF4-FFF2-40B4-BE49-F238E27FC236}">
                <a16:creationId xmlns:a16="http://schemas.microsoft.com/office/drawing/2014/main" id="{25F5A85F-6BDC-E244-8156-29C5440FF6A2}"/>
              </a:ext>
            </a:extLst>
          </p:cNvPr>
          <p:cNvSpPr txBox="1"/>
          <p:nvPr/>
        </p:nvSpPr>
        <p:spPr>
          <a:xfrm>
            <a:off x="293914" y="3858828"/>
            <a:ext cx="3641272" cy="2708434"/>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Text</a:t>
            </a:r>
            <a:r>
              <a:rPr lang="en-GB" sz="2000"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from the</a:t>
            </a:r>
            <a:r>
              <a:rPr lang="en-GB" sz="2000" i="1" dirty="0">
                <a:latin typeface="Times New Roman" panose="02020603050405020304" pitchFamily="18" charset="0"/>
                <a:cs typeface="Times New Roman" panose="02020603050405020304" pitchFamily="18" charset="0"/>
              </a:rPr>
              <a:t> </a:t>
            </a:r>
            <a:r>
              <a:rPr lang="en-GB" sz="2000" i="1" dirty="0" err="1">
                <a:latin typeface="Times New Roman" panose="02020603050405020304" pitchFamily="18" charset="0"/>
                <a:cs typeface="Times New Roman" panose="02020603050405020304" pitchFamily="18" charset="0"/>
              </a:rPr>
              <a:t>Māluṅkyovāda</a:t>
            </a:r>
            <a:r>
              <a:rPr lang="en-GB" sz="2000" i="1" dirty="0">
                <a:latin typeface="Times New Roman" panose="02020603050405020304" pitchFamily="18" charset="0"/>
                <a:cs typeface="Times New Roman" panose="02020603050405020304" pitchFamily="18" charset="0"/>
              </a:rPr>
              <a:t> Sutta</a:t>
            </a:r>
            <a:r>
              <a:rPr lang="en-GB" sz="2000" dirty="0">
                <a:latin typeface="Times New Roman" panose="02020603050405020304" pitchFamily="18" charset="0"/>
                <a:cs typeface="Times New Roman" panose="02020603050405020304" pitchFamily="18" charset="0"/>
              </a:rPr>
              <a:t>, trans. </a:t>
            </a:r>
            <a:r>
              <a:rPr lang="en-GB" sz="2000" dirty="0" err="1">
                <a:latin typeface="Times New Roman" panose="02020603050405020304" pitchFamily="18" charset="0"/>
                <a:cs typeface="Times New Roman" panose="02020603050405020304" pitchFamily="18" charset="0"/>
              </a:rPr>
              <a:t>Thanissaro</a:t>
            </a:r>
            <a:r>
              <a:rPr lang="en-GB" sz="2000" dirty="0">
                <a:latin typeface="Times New Roman" panose="02020603050405020304" pitchFamily="18" charset="0"/>
                <a:cs typeface="Times New Roman" panose="02020603050405020304" pitchFamily="18" charset="0"/>
              </a:rPr>
              <a:t> Bhikkhu: </a:t>
            </a:r>
            <a:r>
              <a:rPr lang="en-US" sz="2000" dirty="0">
                <a:latin typeface="Times New Roman" panose="02020603050405020304" pitchFamily="18" charset="0"/>
                <a:cs typeface="Times New Roman" panose="02020603050405020304" pitchFamily="18" charset="0"/>
                <a:hlinkClick r:id="rId5"/>
              </a:rPr>
              <a:t>https://www.accesstoinsight.org/tipitaka/mn/mn.063.than.html#poison</a:t>
            </a:r>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Image: The shooting of </a:t>
            </a:r>
            <a:r>
              <a:rPr lang="en-US" sz="2000" dirty="0" err="1">
                <a:latin typeface="Times New Roman" panose="02020603050405020304" pitchFamily="18" charset="0"/>
                <a:cs typeface="Times New Roman" panose="02020603050405020304" pitchFamily="18" charset="0"/>
              </a:rPr>
              <a:t>Sāma</a:t>
            </a:r>
            <a:r>
              <a:rPr lang="en-US" sz="2000" dirty="0">
                <a:latin typeface="Times New Roman" panose="02020603050405020304" pitchFamily="18" charset="0"/>
                <a:cs typeface="Times New Roman" panose="02020603050405020304" pitchFamily="18" charset="0"/>
              </a:rPr>
              <a:t>, Wat </a:t>
            </a:r>
            <a:r>
              <a:rPr lang="en-US" sz="2000" dirty="0" err="1">
                <a:latin typeface="Times New Roman" panose="02020603050405020304" pitchFamily="18" charset="0"/>
                <a:cs typeface="Times New Roman" panose="02020603050405020304" pitchFamily="18" charset="0"/>
              </a:rPr>
              <a:t>Makham</a:t>
            </a:r>
            <a:r>
              <a:rPr lang="en-US" sz="2000" dirty="0">
                <a:latin typeface="Times New Roman" panose="02020603050405020304" pitchFamily="18" charset="0"/>
                <a:cs typeface="Times New Roman" panose="02020603050405020304" pitchFamily="18" charset="0"/>
              </a:rPr>
              <a:t> No, Thailand</a:t>
            </a:r>
          </a:p>
          <a:p>
            <a:endParaRPr lang="en-US" dirty="0"/>
          </a:p>
        </p:txBody>
      </p:sp>
    </p:spTree>
    <p:extLst>
      <p:ext uri="{BB962C8B-B14F-4D97-AF65-F5344CB8AC3E}">
        <p14:creationId xmlns:p14="http://schemas.microsoft.com/office/powerpoint/2010/main" val="158007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95E99-E69F-A74A-9968-67048C27AA0A}"/>
              </a:ext>
            </a:extLst>
          </p:cNvPr>
          <p:cNvSpPr txBox="1"/>
          <p:nvPr/>
        </p:nvSpPr>
        <p:spPr>
          <a:xfrm>
            <a:off x="385010" y="363574"/>
            <a:ext cx="10940715"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Three Marks/Characteristics (</a:t>
            </a:r>
            <a:r>
              <a:rPr lang="en-US" sz="4600" i="1" dirty="0" err="1">
                <a:latin typeface="Times New Roman" panose="02020603050405020304" pitchFamily="18" charset="0"/>
                <a:cs typeface="Times New Roman" panose="02020603050405020304" pitchFamily="18" charset="0"/>
              </a:rPr>
              <a:t>tilakkhaṇa</a:t>
            </a:r>
            <a:r>
              <a:rPr lang="en-US" sz="4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F69754B-7802-B049-B22F-DB21C477FD8F}"/>
              </a:ext>
            </a:extLst>
          </p:cNvPr>
          <p:cNvSpPr txBox="1"/>
          <p:nvPr/>
        </p:nvSpPr>
        <p:spPr>
          <a:xfrm>
            <a:off x="745483" y="1361446"/>
            <a:ext cx="10905865" cy="2062103"/>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dukkha – </a:t>
            </a:r>
            <a:r>
              <a:rPr lang="en-US" sz="3200" dirty="0">
                <a:latin typeface="Times New Roman" panose="02020603050405020304" pitchFamily="18" charset="0"/>
                <a:cs typeface="Times New Roman" panose="02020603050405020304" pitchFamily="18" charset="0"/>
              </a:rPr>
              <a:t>suffering; the fact that things are ‘unsatisfactory’</a:t>
            </a:r>
            <a:endParaRPr lang="en-US" sz="3200" i="1" dirty="0">
              <a:latin typeface="Times New Roman" panose="02020603050405020304" pitchFamily="18" charset="0"/>
              <a:cs typeface="Times New Roman" panose="02020603050405020304" pitchFamily="18" charset="0"/>
            </a:endParaRPr>
          </a:p>
          <a:p>
            <a:pPr algn="just"/>
            <a:endParaRPr lang="en-US" sz="1600" i="1" dirty="0">
              <a:latin typeface="Times New Roman" panose="02020603050405020304" pitchFamily="18" charset="0"/>
              <a:cs typeface="Times New Roman" panose="02020603050405020304" pitchFamily="18" charset="0"/>
            </a:endParaRPr>
          </a:p>
          <a:p>
            <a:pPr algn="just"/>
            <a:r>
              <a:rPr lang="en-US" sz="3200" i="1" dirty="0" err="1">
                <a:latin typeface="Times New Roman" panose="02020603050405020304" pitchFamily="18" charset="0"/>
                <a:cs typeface="Times New Roman" panose="02020603050405020304" pitchFamily="18" charset="0"/>
              </a:rPr>
              <a:t>anicca</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impermanence</a:t>
            </a:r>
            <a:endParaRPr lang="en-US" sz="3200" i="1" dirty="0">
              <a:latin typeface="Times New Roman" panose="02020603050405020304" pitchFamily="18" charset="0"/>
              <a:cs typeface="Times New Roman" panose="02020603050405020304" pitchFamily="18" charset="0"/>
            </a:endParaRPr>
          </a:p>
          <a:p>
            <a:pPr algn="just"/>
            <a:endParaRPr lang="en-US" sz="1600" i="1" dirty="0">
              <a:latin typeface="Times New Roman" panose="02020603050405020304" pitchFamily="18" charset="0"/>
              <a:cs typeface="Times New Roman" panose="02020603050405020304" pitchFamily="18" charset="0"/>
            </a:endParaRPr>
          </a:p>
          <a:p>
            <a:pPr algn="just"/>
            <a:r>
              <a:rPr lang="en-US" sz="3200" i="1" dirty="0" err="1">
                <a:latin typeface="Times New Roman" panose="02020603050405020304" pitchFamily="18" charset="0"/>
                <a:cs typeface="Times New Roman" panose="02020603050405020304" pitchFamily="18" charset="0"/>
              </a:rPr>
              <a:t>anattā</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‘not-self’ or ‘without self’</a:t>
            </a:r>
          </a:p>
        </p:txBody>
      </p:sp>
      <p:pic>
        <p:nvPicPr>
          <p:cNvPr id="4" name="Picture 3">
            <a:extLst>
              <a:ext uri="{FF2B5EF4-FFF2-40B4-BE49-F238E27FC236}">
                <a16:creationId xmlns:a16="http://schemas.microsoft.com/office/drawing/2014/main" id="{AF1B9B93-9CAB-6048-BCE4-5DBB910315ED}"/>
              </a:ext>
            </a:extLst>
          </p:cNvPr>
          <p:cNvPicPr>
            <a:picLocks noChangeAspect="1"/>
          </p:cNvPicPr>
          <p:nvPr/>
        </p:nvPicPr>
        <p:blipFill rotWithShape="1">
          <a:blip r:embed="rId4"/>
          <a:srcRect t="28724" b="25881"/>
          <a:stretch/>
        </p:blipFill>
        <p:spPr>
          <a:xfrm>
            <a:off x="2243020" y="3621203"/>
            <a:ext cx="9408329" cy="2873224"/>
          </a:xfrm>
          <a:prstGeom prst="rect">
            <a:avLst/>
          </a:prstGeom>
        </p:spPr>
      </p:pic>
      <p:sp>
        <p:nvSpPr>
          <p:cNvPr id="5" name="TextBox 4">
            <a:extLst>
              <a:ext uri="{FF2B5EF4-FFF2-40B4-BE49-F238E27FC236}">
                <a16:creationId xmlns:a16="http://schemas.microsoft.com/office/drawing/2014/main" id="{ADFA1BB0-DA83-B54C-8A4A-EFC15875BA50}"/>
              </a:ext>
            </a:extLst>
          </p:cNvPr>
          <p:cNvSpPr txBox="1"/>
          <p:nvPr/>
        </p:nvSpPr>
        <p:spPr>
          <a:xfrm>
            <a:off x="540651" y="4463101"/>
            <a:ext cx="1638345" cy="2031325"/>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Right: the Buddha’s death or </a:t>
            </a:r>
            <a:r>
              <a:rPr lang="en-US" i="1" dirty="0" err="1">
                <a:latin typeface="Times New Roman" panose="02020603050405020304" pitchFamily="18" charset="0"/>
                <a:cs typeface="Times New Roman" panose="02020603050405020304" pitchFamily="18" charset="0"/>
              </a:rPr>
              <a:t>parinibbāna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Polonnaruva</a:t>
            </a:r>
            <a:r>
              <a:rPr lang="en-US" dirty="0">
                <a:latin typeface="Times New Roman" panose="02020603050405020304" pitchFamily="18" charset="0"/>
                <a:cs typeface="Times New Roman" panose="02020603050405020304" pitchFamily="18" charset="0"/>
              </a:rPr>
              <a:t>, Sri Lanka. Image in the public domain.</a:t>
            </a:r>
          </a:p>
        </p:txBody>
      </p:sp>
    </p:spTree>
    <p:extLst>
      <p:ext uri="{BB962C8B-B14F-4D97-AF65-F5344CB8AC3E}">
        <p14:creationId xmlns:p14="http://schemas.microsoft.com/office/powerpoint/2010/main" val="428796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20B33D-8BF1-DB4F-8D9C-0CEA59DA7865}"/>
              </a:ext>
            </a:extLst>
          </p:cNvPr>
          <p:cNvSpPr txBox="1"/>
          <p:nvPr/>
        </p:nvSpPr>
        <p:spPr>
          <a:xfrm>
            <a:off x="694210" y="1502121"/>
            <a:ext cx="10470204" cy="4493538"/>
          </a:xfrm>
          <a:prstGeom prst="rect">
            <a:avLst/>
          </a:prstGeom>
          <a:noFill/>
        </p:spPr>
        <p:txBody>
          <a:bodyPr wrap="square" rtlCol="0">
            <a:spAutoFit/>
          </a:bodyPr>
          <a:lstStyle/>
          <a:p>
            <a:pPr algn="just"/>
            <a:r>
              <a:rPr lang="en-US" sz="3800" dirty="0">
                <a:latin typeface="Times New Roman" panose="02020603050405020304" pitchFamily="18" charset="0"/>
                <a:cs typeface="Times New Roman" panose="02020603050405020304" pitchFamily="18" charset="0"/>
              </a:rPr>
              <a:t>Physical form (</a:t>
            </a:r>
            <a:r>
              <a:rPr lang="en-US" sz="3800" i="1" dirty="0" err="1">
                <a:latin typeface="Times New Roman" panose="02020603050405020304" pitchFamily="18" charset="0"/>
                <a:cs typeface="Times New Roman" panose="02020603050405020304" pitchFamily="18" charset="0"/>
              </a:rPr>
              <a:t>rūpa</a:t>
            </a:r>
            <a:r>
              <a:rPr lang="en-US" sz="38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Sensation (</a:t>
            </a:r>
            <a:r>
              <a:rPr lang="en-US" sz="3800" i="1" dirty="0" err="1">
                <a:latin typeface="Times New Roman" panose="02020603050405020304" pitchFamily="18" charset="0"/>
                <a:cs typeface="Times New Roman" panose="02020603050405020304" pitchFamily="18" charset="0"/>
              </a:rPr>
              <a:t>vedanā</a:t>
            </a:r>
            <a:r>
              <a:rPr lang="en-US" sz="38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Conceptualizations (</a:t>
            </a:r>
            <a:r>
              <a:rPr lang="en-US" sz="3800" i="1" dirty="0" err="1">
                <a:latin typeface="Times New Roman" panose="02020603050405020304" pitchFamily="18" charset="0"/>
                <a:cs typeface="Times New Roman" panose="02020603050405020304" pitchFamily="18" charset="0"/>
              </a:rPr>
              <a:t>saññā</a:t>
            </a:r>
            <a:r>
              <a:rPr lang="en-US" sz="38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Volitions (</a:t>
            </a:r>
            <a:r>
              <a:rPr lang="en-US" sz="3800" i="1" dirty="0" err="1">
                <a:latin typeface="Times New Roman" panose="02020603050405020304" pitchFamily="18" charset="0"/>
                <a:cs typeface="Times New Roman" panose="02020603050405020304" pitchFamily="18" charset="0"/>
              </a:rPr>
              <a:t>saṅkhāra</a:t>
            </a:r>
            <a:r>
              <a:rPr lang="en-US" sz="38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Consciousness (</a:t>
            </a:r>
            <a:r>
              <a:rPr lang="en-US" sz="3800" i="1" dirty="0" err="1">
                <a:latin typeface="Times New Roman" panose="02020603050405020304" pitchFamily="18" charset="0"/>
                <a:cs typeface="Times New Roman" panose="02020603050405020304" pitchFamily="18" charset="0"/>
              </a:rPr>
              <a:t>viññāna</a:t>
            </a:r>
            <a:r>
              <a:rPr lang="en-US" sz="3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32BFFA7-7478-FC48-8DC1-CA1B7C12E756}"/>
              </a:ext>
            </a:extLst>
          </p:cNvPr>
          <p:cNvSpPr txBox="1"/>
          <p:nvPr/>
        </p:nvSpPr>
        <p:spPr>
          <a:xfrm>
            <a:off x="385010" y="363574"/>
            <a:ext cx="1167364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Five ‘aggregates’ or ‘heaps’ (</a:t>
            </a:r>
            <a:r>
              <a:rPr lang="en-US" sz="4000" i="1" dirty="0" err="1">
                <a:latin typeface="Times New Roman" panose="02020603050405020304" pitchFamily="18" charset="0"/>
                <a:cs typeface="Times New Roman" panose="02020603050405020304" pitchFamily="18" charset="0"/>
              </a:rPr>
              <a:t>khandha</a:t>
            </a:r>
            <a:r>
              <a:rPr lang="en-US" sz="4000" dirty="0" err="1">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of experience</a:t>
            </a:r>
          </a:p>
        </p:txBody>
      </p:sp>
      <p:sp>
        <p:nvSpPr>
          <p:cNvPr id="6" name="TextBox 5">
            <a:extLst>
              <a:ext uri="{FF2B5EF4-FFF2-40B4-BE49-F238E27FC236}">
                <a16:creationId xmlns:a16="http://schemas.microsoft.com/office/drawing/2014/main" id="{9109EFF4-51DD-EE44-8931-61399B7F6217}"/>
              </a:ext>
            </a:extLst>
          </p:cNvPr>
          <p:cNvSpPr txBox="1"/>
          <p:nvPr/>
        </p:nvSpPr>
        <p:spPr>
          <a:xfrm>
            <a:off x="7219950" y="1979175"/>
            <a:ext cx="4144490" cy="353943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Amidst which, one might erroneously think there to be something permanent, unchanging, and of existential significance, or one’s ‘self’ (</a:t>
            </a:r>
            <a:r>
              <a:rPr lang="en-US" sz="3200" i="1" dirty="0" err="1">
                <a:latin typeface="Times New Roman" panose="02020603050405020304" pitchFamily="18" charset="0"/>
                <a:cs typeface="Times New Roman" panose="02020603050405020304" pitchFamily="18" charset="0"/>
              </a:rPr>
              <a:t>attā</a:t>
            </a:r>
            <a:r>
              <a:rPr lang="en-US" sz="3200" dirty="0">
                <a:latin typeface="Times New Roman" panose="02020603050405020304" pitchFamily="18" charset="0"/>
                <a:cs typeface="Times New Roman" panose="02020603050405020304" pitchFamily="18" charset="0"/>
              </a:rPr>
              <a:t>)</a:t>
            </a:r>
          </a:p>
        </p:txBody>
      </p:sp>
      <p:sp>
        <p:nvSpPr>
          <p:cNvPr id="9" name="Left Brace 8">
            <a:extLst>
              <a:ext uri="{FF2B5EF4-FFF2-40B4-BE49-F238E27FC236}">
                <a16:creationId xmlns:a16="http://schemas.microsoft.com/office/drawing/2014/main" id="{32D152A0-D90F-B343-BCE6-D5FB0A667C71}"/>
              </a:ext>
            </a:extLst>
          </p:cNvPr>
          <p:cNvSpPr/>
          <p:nvPr/>
        </p:nvSpPr>
        <p:spPr>
          <a:xfrm flipH="1">
            <a:off x="6024562" y="1828800"/>
            <a:ext cx="957264" cy="3956059"/>
          </a:xfrm>
          <a:prstGeom prst="leftBrace">
            <a:avLst>
              <a:gd name="adj1" fmla="val 8333"/>
              <a:gd name="adj2" fmla="val 49195"/>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66503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3480</Words>
  <Application>Microsoft Macintosh PowerPoint</Application>
  <PresentationFormat>Widescreen</PresentationFormat>
  <Paragraphs>154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Gandhari Unicode</vt:lpstr>
      <vt:lpstr>Times New Roman</vt:lpstr>
      <vt:lpstr>Office Theme</vt:lpstr>
      <vt:lpstr>PowerPoint Presentation</vt:lpstr>
      <vt:lpstr>PowerPoint Presentation</vt:lpstr>
      <vt:lpstr>PowerPoint Presentation</vt:lpstr>
      <vt:lpstr>PowerPoint Presentation</vt:lpstr>
      <vt:lpstr>The Buddha in his context</vt:lpstr>
      <vt:lpstr>Karma: an idea in context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Chris Jones</cp:lastModifiedBy>
  <cp:revision>6</cp:revision>
  <cp:lastPrinted>2022-02-04T17:05:30Z</cp:lastPrinted>
  <dcterms:created xsi:type="dcterms:W3CDTF">2022-01-26T14:04:55Z</dcterms:created>
  <dcterms:modified xsi:type="dcterms:W3CDTF">2022-02-04T17:17:01Z</dcterms:modified>
</cp:coreProperties>
</file>